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handoutMasterIdLst>
    <p:handoutMasterId r:id="rId34"/>
  </p:handoutMasterIdLst>
  <p:sldIdLst>
    <p:sldId id="259" r:id="rId3"/>
    <p:sldId id="258" r:id="rId5"/>
    <p:sldId id="263" r:id="rId6"/>
    <p:sldId id="311" r:id="rId7"/>
    <p:sldId id="310" r:id="rId8"/>
    <p:sldId id="277" r:id="rId9"/>
    <p:sldId id="264" r:id="rId10"/>
    <p:sldId id="265" r:id="rId11"/>
    <p:sldId id="293" r:id="rId12"/>
    <p:sldId id="281" r:id="rId13"/>
    <p:sldId id="312" r:id="rId14"/>
    <p:sldId id="314" r:id="rId15"/>
    <p:sldId id="315" r:id="rId16"/>
    <p:sldId id="316" r:id="rId17"/>
    <p:sldId id="317" r:id="rId18"/>
    <p:sldId id="313" r:id="rId19"/>
    <p:sldId id="318" r:id="rId20"/>
    <p:sldId id="319" r:id="rId21"/>
    <p:sldId id="320" r:id="rId22"/>
    <p:sldId id="321" r:id="rId23"/>
    <p:sldId id="322" r:id="rId24"/>
    <p:sldId id="324" r:id="rId25"/>
    <p:sldId id="325" r:id="rId26"/>
    <p:sldId id="326" r:id="rId27"/>
    <p:sldId id="327" r:id="rId28"/>
    <p:sldId id="334" r:id="rId29"/>
    <p:sldId id="335" r:id="rId30"/>
    <p:sldId id="336" r:id="rId31"/>
    <p:sldId id="337" r:id="rId32"/>
    <p:sldId id="328" r:id="rId33"/>
  </p:sldIdLst>
  <p:sldSz cx="12192000" cy="6858000"/>
  <p:notesSz cx="6858000" cy="9144000"/>
  <p:custDataLst>
    <p:tags r:id="rId38"/>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66" userDrawn="1">
          <p15:clr>
            <a:srgbClr val="A4A3A4"/>
          </p15:clr>
        </p15:guide>
        <p15:guide id="2" pos="381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E4949"/>
    <a:srgbClr val="FFFFFF"/>
    <a:srgbClr val="DCDCDC"/>
    <a:srgbClr val="F0F0F0"/>
    <a:srgbClr val="E6E6E6"/>
    <a:srgbClr val="C8C8C8"/>
    <a:srgbClr val="FAFAFA"/>
    <a:srgbClr val="BEBE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78" autoAdjust="0"/>
    <p:restoredTop sz="94660"/>
  </p:normalViewPr>
  <p:slideViewPr>
    <p:cSldViewPr snapToGrid="0" showGuides="1">
      <p:cViewPr varScale="1">
        <p:scale>
          <a:sx n="117" d="100"/>
          <a:sy n="117" d="100"/>
        </p:scale>
        <p:origin x="420" y="102"/>
      </p:cViewPr>
      <p:guideLst>
        <p:guide orient="horz" pos="2266"/>
        <p:guide pos="3810"/>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8" Type="http://schemas.openxmlformats.org/officeDocument/2006/relationships/tags" Target="tags/tag116.xml"/><Relationship Id="rId37" Type="http://schemas.openxmlformats.org/officeDocument/2006/relationships/tableStyles" Target="tableStyles.xml"/><Relationship Id="rId36" Type="http://schemas.openxmlformats.org/officeDocument/2006/relationships/viewProps" Target="viewProps.xml"/><Relationship Id="rId35" Type="http://schemas.openxmlformats.org/officeDocument/2006/relationships/presProps" Target="presProps.xml"/><Relationship Id="rId34" Type="http://schemas.openxmlformats.org/officeDocument/2006/relationships/handoutMaster" Target="handoutMasters/handoutMaster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latin typeface="微软雅黑" panose="020B0503020204020204" charset="-122"/>
              <a:ea typeface="微软雅黑" panose="020B0503020204020204" charset="-122"/>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latin typeface="微软雅黑" panose="020B0503020204020204" charset="-122"/>
                <a:ea typeface="微软雅黑" panose="020B0503020204020204" charset="-122"/>
              </a:rPr>
            </a:fld>
            <a:endParaRPr lang="zh-CN" altLang="en-US">
              <a:latin typeface="微软雅黑" panose="020B0503020204020204" charset="-122"/>
              <a:ea typeface="微软雅黑" panose="020B0503020204020204" charset="-122"/>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latin typeface="微软雅黑" panose="020B0503020204020204" charset="-122"/>
              <a:ea typeface="微软雅黑" panose="020B0503020204020204" charset="-122"/>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latin typeface="微软雅黑" panose="020B0503020204020204" charset="-122"/>
                <a:ea typeface="微软雅黑" panose="020B0503020204020204" charset="-122"/>
              </a:rPr>
            </a:fld>
            <a:endParaRPr lang="zh-CN" altLang="en-US">
              <a:latin typeface="微软雅黑" panose="020B0503020204020204" charset="-122"/>
              <a:ea typeface="微软雅黑" panose="020B0503020204020204" charset="-122"/>
            </a:endParaRP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微软雅黑" panose="020B0503020204020204" charset="-122"/>
                <a:ea typeface="微软雅黑" panose="020B0503020204020204" charset="-122"/>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微软雅黑" panose="020B0503020204020204" charset="-122"/>
                <a:ea typeface="微软雅黑" panose="020B0503020204020204" charset="-122"/>
              </a:defRPr>
            </a:lvl1pPr>
          </a:lstStyle>
          <a:p>
            <a:fld id="{1AC49D05-6128-4D0D-A32A-06A5E73B386C}"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微软雅黑" panose="020B0503020204020204" charset="-122"/>
                <a:ea typeface="微软雅黑" panose="020B0503020204020204" charset="-122"/>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微软雅黑" panose="020B0503020204020204" charset="-122"/>
                <a:ea typeface="微软雅黑" panose="020B0503020204020204" charset="-122"/>
              </a:defRPr>
            </a:lvl1pPr>
          </a:lstStyle>
          <a:p>
            <a:fld id="{5849F42C-2DAE-424C-A4B8-3140182C3E9F}"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600" kern="1200">
        <a:solidFill>
          <a:schemeClr val="tx1"/>
        </a:solidFill>
        <a:latin typeface="微软雅黑" panose="020B0503020204020204" charset="-122"/>
        <a:ea typeface="微软雅黑" panose="020B0503020204020204" charset="-122"/>
        <a:cs typeface="+mn-cs"/>
      </a:defRPr>
    </a:lvl1pPr>
    <a:lvl2pPr marL="457200" algn="l" defTabSz="914400" rtl="0" eaLnBrk="1" latinLnBrk="0" hangingPunct="1">
      <a:defRPr sz="1200" kern="1200">
        <a:solidFill>
          <a:schemeClr val="tx1"/>
        </a:solidFill>
        <a:latin typeface="微软雅黑" panose="020B0503020204020204" charset="-122"/>
        <a:ea typeface="微软雅黑" panose="020B0503020204020204" charset="-122"/>
        <a:cs typeface="+mn-cs"/>
      </a:defRPr>
    </a:lvl2pPr>
    <a:lvl3pPr marL="914400" algn="l" defTabSz="914400" rtl="0" eaLnBrk="1" latinLnBrk="0" hangingPunct="1">
      <a:defRPr sz="1200" kern="1200">
        <a:solidFill>
          <a:schemeClr val="tx1"/>
        </a:solidFill>
        <a:latin typeface="微软雅黑" panose="020B0503020204020204" charset="-122"/>
        <a:ea typeface="微软雅黑" panose="020B0503020204020204" charset="-122"/>
        <a:cs typeface="+mn-cs"/>
      </a:defRPr>
    </a:lvl3pPr>
    <a:lvl4pPr marL="1371600" algn="l" defTabSz="914400" rtl="0" eaLnBrk="1" latinLnBrk="0" hangingPunct="1">
      <a:defRPr sz="1200" kern="1200">
        <a:solidFill>
          <a:schemeClr val="tx1"/>
        </a:solidFill>
        <a:latin typeface="微软雅黑" panose="020B0503020204020204" charset="-122"/>
        <a:ea typeface="微软雅黑" panose="020B0503020204020204" charset="-122"/>
        <a:cs typeface="+mn-cs"/>
      </a:defRPr>
    </a:lvl4pPr>
    <a:lvl5pPr marL="1828800" algn="l" defTabSz="914400" rtl="0" eaLnBrk="1" latinLnBrk="0" hangingPunct="1">
      <a:defRPr sz="1200" kern="1200">
        <a:solidFill>
          <a:schemeClr val="tx1"/>
        </a:solidFill>
        <a:latin typeface="微软雅黑" panose="020B0503020204020204" charset="-122"/>
        <a:ea typeface="微软雅黑" panose="020B050302020402020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D0DACE-38E0-42D2-9336-2B707D34BC6D}"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5" Type="http://schemas.openxmlformats.org/officeDocument/2006/relationships/tags" Target="../tags/tag51.xml"/><Relationship Id="rId4" Type="http://schemas.openxmlformats.org/officeDocument/2006/relationships/tags" Target="../tags/tag50.xml"/><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5" Type="http://schemas.openxmlformats.org/officeDocument/2006/relationships/tags" Target="../tags/tag55.xml"/><Relationship Id="rId4" Type="http://schemas.openxmlformats.org/officeDocument/2006/relationships/tags" Target="../tags/tag54.xml"/><Relationship Id="rId3" Type="http://schemas.openxmlformats.org/officeDocument/2006/relationships/tags" Target="../tags/tag53.xml"/><Relationship Id="rId2" Type="http://schemas.openxmlformats.org/officeDocument/2006/relationships/tags" Target="../tags/tag52.xm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6" Type="http://schemas.openxmlformats.org/officeDocument/2006/relationships/tags" Target="../tags/tag10.xml"/><Relationship Id="rId5" Type="http://schemas.openxmlformats.org/officeDocument/2006/relationships/tags" Target="../tags/tag9.xml"/><Relationship Id="rId4" Type="http://schemas.openxmlformats.org/officeDocument/2006/relationships/tags" Target="../tags/tag8.xml"/><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6" Type="http://schemas.openxmlformats.org/officeDocument/2006/relationships/tags" Target="../tags/tag15.xml"/><Relationship Id="rId5" Type="http://schemas.openxmlformats.org/officeDocument/2006/relationships/tags" Target="../tags/tag14.xml"/><Relationship Id="rId4" Type="http://schemas.openxmlformats.org/officeDocument/2006/relationships/tags" Target="../tags/tag13.xml"/><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7" Type="http://schemas.openxmlformats.org/officeDocument/2006/relationships/tags" Target="../tags/tag21.xml"/><Relationship Id="rId6" Type="http://schemas.openxmlformats.org/officeDocument/2006/relationships/tags" Target="../tags/tag20.xml"/><Relationship Id="rId5" Type="http://schemas.openxmlformats.org/officeDocument/2006/relationships/tags" Target="../tags/tag19.xml"/><Relationship Id="rId4" Type="http://schemas.openxmlformats.org/officeDocument/2006/relationships/tags" Target="../tags/tag18.xml"/><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9" Type="http://schemas.openxmlformats.org/officeDocument/2006/relationships/tags" Target="../tags/tag29.xml"/><Relationship Id="rId8" Type="http://schemas.openxmlformats.org/officeDocument/2006/relationships/tags" Target="../tags/tag28.xml"/><Relationship Id="rId7" Type="http://schemas.openxmlformats.org/officeDocument/2006/relationships/tags" Target="../tags/tag27.xml"/><Relationship Id="rId6" Type="http://schemas.openxmlformats.org/officeDocument/2006/relationships/tags" Target="../tags/tag26.xml"/><Relationship Id="rId5" Type="http://schemas.openxmlformats.org/officeDocument/2006/relationships/tags" Target="../tags/tag25.xml"/><Relationship Id="rId4" Type="http://schemas.openxmlformats.org/officeDocument/2006/relationships/tags" Target="../tags/tag24.xml"/><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5" Type="http://schemas.openxmlformats.org/officeDocument/2006/relationships/tags" Target="../tags/tag33.xml"/><Relationship Id="rId4" Type="http://schemas.openxmlformats.org/officeDocument/2006/relationships/tags" Target="../tags/tag32.xml"/><Relationship Id="rId3" Type="http://schemas.openxmlformats.org/officeDocument/2006/relationships/tags" Target="../tags/tag31.xml"/><Relationship Id="rId2" Type="http://schemas.openxmlformats.org/officeDocument/2006/relationships/tags" Target="../tags/tag30.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tags" Target="../tags/tag36.xml"/><Relationship Id="rId3" Type="http://schemas.openxmlformats.org/officeDocument/2006/relationships/tags" Target="../tags/tag35.xml"/><Relationship Id="rId2" Type="http://schemas.openxmlformats.org/officeDocument/2006/relationships/tags" Target="../tags/tag34.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7" Type="http://schemas.openxmlformats.org/officeDocument/2006/relationships/tags" Target="../tags/tag42.xml"/><Relationship Id="rId6" Type="http://schemas.openxmlformats.org/officeDocument/2006/relationships/tags" Target="../tags/tag41.xml"/><Relationship Id="rId5" Type="http://schemas.openxmlformats.org/officeDocument/2006/relationships/tags" Target="../tags/tag40.xml"/><Relationship Id="rId4" Type="http://schemas.openxmlformats.org/officeDocument/2006/relationships/tags" Target="../tags/tag39.xml"/><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6" Type="http://schemas.openxmlformats.org/officeDocument/2006/relationships/tags" Target="../tags/tag47.xml"/><Relationship Id="rId5" Type="http://schemas.openxmlformats.org/officeDocument/2006/relationships/tags" Target="../tags/tag46.xml"/><Relationship Id="rId4" Type="http://schemas.openxmlformats.org/officeDocument/2006/relationships/tags" Target="../tags/tag45.xml"/><Relationship Id="rId3" Type="http://schemas.openxmlformats.org/officeDocument/2006/relationships/tags" Target="../tags/tag44.xml"/><Relationship Id="rId2" Type="http://schemas.openxmlformats.org/officeDocument/2006/relationships/tags" Target="../tags/tag43.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2"/>
            </p:custDataLst>
          </p:nvPr>
        </p:nvSpPr>
        <p:spPr>
          <a:xfrm>
            <a:off x="669882" y="2588281"/>
            <a:ext cx="10852237" cy="899167"/>
          </a:xfrm>
        </p:spPr>
        <p:txBody>
          <a:bodyPr lIns="101600" tIns="38100" rIns="25400" bIns="38100" anchor="t" anchorCtr="0">
            <a:noAutofit/>
          </a:bodyPr>
          <a:lstStyle>
            <a:lvl1pPr algn="ctr">
              <a:defRPr sz="5400" b="0" spc="600">
                <a:effectLst>
                  <a:outerShdw blurRad="38100" dist="38100" dir="2700000" algn="tl">
                    <a:srgbClr val="000000">
                      <a:alpha val="43137"/>
                    </a:srgbClr>
                  </a:outerShdw>
                </a:effectLst>
              </a:defRPr>
            </a:lvl1pPr>
          </a:lstStyle>
          <a:p>
            <a:r>
              <a:rPr lang="zh-CN" altLang="en-US" dirty="0"/>
              <a:t>单击此处编辑标题</a:t>
            </a:r>
            <a:endParaRPr lang="zh-CN" altLang="en-US" dirty="0"/>
          </a:p>
        </p:txBody>
      </p:sp>
      <p:sp>
        <p:nvSpPr>
          <p:cNvPr id="3" name="副标题 2"/>
          <p:cNvSpPr>
            <a:spLocks noGrp="1"/>
          </p:cNvSpPr>
          <p:nvPr>
            <p:ph type="subTitle" idx="1" hasCustomPrompt="1"/>
            <p:custDataLst>
              <p:tags r:id="rId3"/>
            </p:custDataLst>
          </p:nvPr>
        </p:nvSpPr>
        <p:spPr>
          <a:xfrm>
            <a:off x="669882" y="3566160"/>
            <a:ext cx="10852237" cy="950984"/>
          </a:xfrm>
        </p:spPr>
        <p:txBody>
          <a:bodyPr lIns="101600" tIns="38100" rIns="76200" bIns="38100">
            <a:noAutofit/>
          </a:bodyPr>
          <a:lstStyle>
            <a:lvl1pPr marL="0" indent="0" algn="ctr" eaLnBrk="1" fontAlgn="auto" latinLnBrk="0" hangingPunct="1">
              <a:lnSpc>
                <a:spcPct val="100000"/>
              </a:lnSpc>
              <a:buNone/>
              <a:defRPr sz="2400" u="none" strike="noStrike" kern="1200" cap="none" spc="200" normalizeH="0" baseline="0">
                <a:solidFill>
                  <a:schemeClr val="tx1"/>
                </a:solidFill>
                <a:uFillTx/>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endParaRPr lang="zh-CN" altLang="en-US" dirty="0"/>
          </a:p>
        </p:txBody>
      </p:sp>
      <p:sp>
        <p:nvSpPr>
          <p:cNvPr id="16" name="日期占位符 15"/>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5"/>
            </p:custDataLst>
          </p:nvPr>
        </p:nvSpPr>
        <p:spPr/>
        <p:txBody>
          <a:bodyPr/>
          <a:lstStyle/>
          <a:p>
            <a:endParaRPr lang="zh-CN" altLang="en-US" dirty="0"/>
          </a:p>
        </p:txBody>
      </p:sp>
      <p:sp>
        <p:nvSpPr>
          <p:cNvPr id="18" name="灯片编号占位符 17"/>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dirty="0"/>
          </a:p>
        </p:txBody>
      </p:sp>
    </p:spTree>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669930" y="952508"/>
            <a:ext cx="10852237" cy="504000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2" name="标题 1"/>
          <p:cNvSpPr>
            <a:spLocks noGrp="1"/>
          </p:cNvSpPr>
          <p:nvPr>
            <p:ph type="title" hasCustomPrompt="1"/>
            <p:custDataLst>
              <p:tags r:id="rId5"/>
            </p:custDataLst>
          </p:nvPr>
        </p:nvSpPr>
        <p:spPr>
          <a:xfrm>
            <a:off x="669882" y="2588281"/>
            <a:ext cx="10852237" cy="899167"/>
          </a:xfrm>
        </p:spPr>
        <p:txBody>
          <a:bodyPr vert="horz" lIns="101600" tIns="38100" rIns="25400" bIns="38100" rtlCol="0" anchor="t" anchorCtr="0">
            <a:noAutofit/>
          </a:bodyPr>
          <a:lstStyle>
            <a:lvl1pPr marL="0" marR="0" algn="ctr" defTabSz="914400" rtl="0" eaLnBrk="1" fontAlgn="auto" latinLnBrk="0" hangingPunct="1">
              <a:lnSpc>
                <a:spcPct val="100000"/>
              </a:lnSpc>
              <a:buNone/>
              <a:defRPr kumimoji="0" lang="zh-CN" altLang="en-US" sz="5400" b="0" i="0" u="none" strike="noStrike" kern="1200" cap="none" spc="600" normalizeH="0" baseline="0" noProof="1" dirty="0">
                <a:solidFill>
                  <a:schemeClr val="tx1"/>
                </a:solidFill>
                <a:effectLst>
                  <a:outerShdw blurRad="38100" dist="38100" dir="2700000" algn="tl">
                    <a:srgbClr val="000000">
                      <a:alpha val="43137"/>
                    </a:srgbClr>
                  </a:outerShdw>
                </a:effectLst>
                <a:uFillTx/>
                <a:latin typeface="+mj-lt"/>
                <a:ea typeface="+mj-ea"/>
                <a:cs typeface="+mj-cs"/>
                <a:sym typeface="+mn-ea"/>
              </a:defRPr>
            </a:lvl1pPr>
          </a:lstStyle>
          <a:p>
            <a:pPr lvl="0"/>
            <a:r>
              <a:rPr>
                <a:sym typeface="+mn-ea"/>
              </a:rPr>
              <a:t>单击此处编辑标题</a:t>
            </a:r>
            <a:endParaRPr>
              <a:sym typeface="+mn-ea"/>
            </a:endParaRPr>
          </a:p>
        </p:txBody>
      </p:sp>
    </p:spTree>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69882" y="432000"/>
            <a:ext cx="10852237" cy="648000"/>
          </a:xfrm>
        </p:spPr>
        <p:txBody>
          <a:bodyPr vert="horz" lIns="101600" tIns="38100" rIns="76200" bIns="38100" rtlCol="0" anchor="ctr" anchorCtr="0">
            <a:noAutofit/>
          </a:bodyPr>
          <a:lstStyle>
            <a:lvl1pPr marL="0" marR="0" algn="l" defTabSz="914400" rtl="0" eaLnBrk="1" fontAlgn="auto" latinLnBrk="0" hangingPunct="1">
              <a:lnSpc>
                <a:spcPct val="100000"/>
              </a:lnSpc>
              <a:buNone/>
              <a:defRPr kumimoji="0" lang="zh-CN" altLang="en-US" sz="2800" b="1" i="0" u="none" strike="noStrike" kern="1200" cap="none" spc="200" normalizeH="0" baseline="0" noProof="1" dirty="0">
                <a:solidFill>
                  <a:schemeClr val="tx1"/>
                </a:solidFill>
                <a:uFillTx/>
                <a:latin typeface="+mj-lt"/>
                <a:ea typeface="+mj-ea"/>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idx="1"/>
            <p:custDataLst>
              <p:tags r:id="rId3"/>
            </p:custDataLst>
          </p:nvPr>
        </p:nvSpPr>
        <p:spPr>
          <a:xfrm>
            <a:off x="669882" y="1296000"/>
            <a:ext cx="10852237" cy="5041355"/>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69930" y="3808730"/>
            <a:ext cx="10852237" cy="624845"/>
          </a:xfrm>
        </p:spPr>
        <p:txBody>
          <a:bodyPr lIns="101600" tIns="38100" rIns="63500" bIns="38100" anchor="t" anchorCtr="0">
            <a:noAutofit/>
          </a:bodyPr>
          <a:lstStyle>
            <a:lvl1pPr>
              <a:defRPr sz="3600" b="0" u="none" strike="noStrike" kern="1200" cap="none" spc="300" normalizeH="0">
                <a:solidFill>
                  <a:schemeClr val="tx1"/>
                </a:solidFill>
                <a:effectLst>
                  <a:outerShdw blurRad="38100" dist="38100" dir="2700000" algn="tl">
                    <a:srgbClr val="000000">
                      <a:alpha val="43137"/>
                    </a:srgbClr>
                  </a:outerShdw>
                </a:effectLst>
                <a:uFillTx/>
              </a:defRPr>
            </a:lvl1pPr>
          </a:lstStyle>
          <a:p>
            <a:r>
              <a:rPr lang="zh-CN" altLang="en-US" dirty="0"/>
              <a:t>单击此处编辑母版标题样式</a:t>
            </a:r>
            <a:endParaRPr lang="zh-CN" altLang="en-US" dirty="0"/>
          </a:p>
        </p:txBody>
      </p:sp>
      <p:sp>
        <p:nvSpPr>
          <p:cNvPr id="3" name="文本占位符 2"/>
          <p:cNvSpPr>
            <a:spLocks noGrp="1"/>
          </p:cNvSpPr>
          <p:nvPr>
            <p:ph type="body" idx="1"/>
            <p:custDataLst>
              <p:tags r:id="rId3"/>
            </p:custDataLst>
          </p:nvPr>
        </p:nvSpPr>
        <p:spPr>
          <a:xfrm>
            <a:off x="669925" y="4511675"/>
            <a:ext cx="10852237" cy="1077985"/>
          </a:xfrm>
        </p:spPr>
        <p:txBody>
          <a:bodyPr lIns="101600" tIns="38100" rIns="76200" bIns="38100">
            <a:noAutofit/>
          </a:bodyPr>
          <a:lstStyle>
            <a:lvl1pPr marL="0" indent="0" eaLnBrk="1" fontAlgn="auto" latinLnBrk="0" hangingPunct="1">
              <a:buNone/>
              <a:defRPr kumimoji="0" lang="zh-CN" altLang="en-US" sz="1600" b="0" i="0" u="none" strike="noStrike" kern="1200" cap="none" spc="150" normalizeH="0" baseline="0" noProof="1">
                <a:solidFill>
                  <a:schemeClr val="tx1"/>
                </a:solidFill>
                <a:uFillTx/>
                <a:latin typeface="+mn-lt"/>
                <a:ea typeface="+mn-ea"/>
                <a:cs typeface="+mn-cs"/>
                <a:sym typeface="+mn-ea"/>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69882" y="432000"/>
            <a:ext cx="10852237" cy="648000"/>
          </a:xfrm>
        </p:spPr>
        <p:txBody>
          <a:bodyPr vert="horz" lIns="101600" tIns="38100" rIns="76200" bIns="38100" rtlCol="0" anchor="ctr" anchorCtr="0">
            <a:noAutofit/>
          </a:bodyPr>
          <a:lstStyle>
            <a:lvl1pPr marL="0" marR="0" lvl="0" algn="l" defTabSz="914400" rtl="0" eaLnBrk="1" fontAlgn="auto" latinLnBrk="0" hangingPunct="1">
              <a:lnSpc>
                <a:spcPct val="100000"/>
              </a:lnSpc>
              <a:buNone/>
              <a:defRPr kumimoji="0" lang="zh-CN" altLang="en-US" sz="2800" b="1" i="0" u="none" strike="noStrike" kern="1200" cap="none" spc="200" normalizeH="0" baseline="0" noProof="1" dirty="0">
                <a:solidFill>
                  <a:schemeClr val="tx1"/>
                </a:solidFill>
                <a:uFillTx/>
                <a:latin typeface="+mj-lt"/>
                <a:ea typeface="+mj-ea"/>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sz="half" idx="1"/>
            <p:custDataLst>
              <p:tags r:id="rId3"/>
            </p:custDataLst>
          </p:nvPr>
        </p:nvSpPr>
        <p:spPr>
          <a:xfrm>
            <a:off x="669930" y="1296000"/>
            <a:ext cx="5283242" cy="5040000"/>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内容占位符 3"/>
          <p:cNvSpPr>
            <a:spLocks noGrp="1"/>
          </p:cNvSpPr>
          <p:nvPr>
            <p:ph sz="half" idx="2"/>
            <p:custDataLst>
              <p:tags r:id="rId4"/>
            </p:custDataLst>
          </p:nvPr>
        </p:nvSpPr>
        <p:spPr>
          <a:xfrm>
            <a:off x="6238877" y="1296000"/>
            <a:ext cx="5283242" cy="5040000"/>
          </a:xfrm>
        </p:spPr>
        <p:txBody>
          <a:bodyPr>
            <a:noAutofit/>
          </a:bodyPr>
          <a:lstStyle>
            <a:lvl1pPr>
              <a:defRPr sz="1600">
                <a:solidFill>
                  <a:schemeClr val="tx1">
                    <a:lumMod val="75000"/>
                    <a:lumOff val="25000"/>
                  </a:schemeClr>
                </a:solidFill>
              </a:defRPr>
            </a:lvl1pPr>
            <a:lvl2pPr>
              <a:defRPr sz="1600">
                <a:solidFill>
                  <a:schemeClr val="tx1">
                    <a:lumMod val="75000"/>
                    <a:lumOff val="25000"/>
                  </a:schemeClr>
                </a:solidFill>
              </a:defRPr>
            </a:lvl2pPr>
            <a:lvl3pPr>
              <a:defRPr sz="1600">
                <a:solidFill>
                  <a:schemeClr val="tx1">
                    <a:lumMod val="75000"/>
                    <a:lumOff val="25000"/>
                  </a:schemeClr>
                </a:solidFill>
              </a:defRPr>
            </a:lvl3pPr>
            <a:lvl4pPr>
              <a:defRPr sz="1600">
                <a:solidFill>
                  <a:schemeClr val="tx1">
                    <a:lumMod val="75000"/>
                    <a:lumOff val="25000"/>
                  </a:schemeClr>
                </a:solidFill>
              </a:defRPr>
            </a:lvl4pPr>
            <a:lvl5pPr>
              <a:defRPr sz="1600">
                <a:solidFill>
                  <a:schemeClr val="tx1">
                    <a:lumMod val="75000"/>
                    <a:lumOff val="25000"/>
                  </a:schemeClr>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69882" y="432000"/>
            <a:ext cx="10852237" cy="648000"/>
          </a:xfrm>
        </p:spPr>
        <p:txBody>
          <a:bodyPr vert="horz" lIns="101600" tIns="38100" rIns="76200" bIns="38100" rtlCol="0" anchor="ctr" anchorCtr="0">
            <a:noAutofit/>
          </a:bodyPr>
          <a:lstStyle>
            <a:lvl1pPr marL="0" marR="0" lvl="0" algn="l" defTabSz="914400" rtl="0" eaLnBrk="1" fontAlgn="auto" latinLnBrk="0" hangingPunct="1">
              <a:lnSpc>
                <a:spcPct val="100000"/>
              </a:lnSpc>
              <a:buNone/>
              <a:defRPr kumimoji="0" lang="zh-CN" altLang="en-US" sz="2800" b="1" i="0" u="none" strike="noStrike" kern="1200" cap="none" spc="200" normalizeH="0" baseline="0" noProof="1" dirty="0">
                <a:solidFill>
                  <a:schemeClr val="tx1"/>
                </a:solidFill>
                <a:uFillTx/>
                <a:latin typeface="+mj-lt"/>
                <a:ea typeface="+mj-ea"/>
                <a:cs typeface="+mj-cs"/>
                <a:sym typeface="+mn-ea"/>
              </a:defRPr>
            </a:lvl1pPr>
          </a:lstStyle>
          <a:p>
            <a:pPr lvl="0"/>
            <a:r>
              <a:rPr dirty="0">
                <a:sym typeface="+mn-ea"/>
              </a:rPr>
              <a:t>单击此处编辑母版标题样式</a:t>
            </a:r>
            <a:endParaRPr dirty="0">
              <a:sym typeface="+mn-ea"/>
            </a:endParaRPr>
          </a:p>
        </p:txBody>
      </p:sp>
      <p:sp>
        <p:nvSpPr>
          <p:cNvPr id="3" name="文本占位符 2"/>
          <p:cNvSpPr>
            <a:spLocks noGrp="1"/>
          </p:cNvSpPr>
          <p:nvPr>
            <p:ph type="body" idx="1" hasCustomPrompt="1"/>
            <p:custDataLst>
              <p:tags r:id="rId3"/>
            </p:custDataLst>
          </p:nvPr>
        </p:nvSpPr>
        <p:spPr>
          <a:xfrm>
            <a:off x="669930" y="1296000"/>
            <a:ext cx="5283242" cy="381003"/>
          </a:xfrm>
        </p:spPr>
        <p:txBody>
          <a:bodyPr lIns="101600" tIns="38100" rIns="76200" bIns="38100" anchor="t" anchorCtr="0">
            <a:noAutofit/>
          </a:bodyPr>
          <a:lstStyle>
            <a:lvl1pPr marL="0" indent="0" eaLnBrk="1" fontAlgn="auto" latinLnBrk="0" hangingPunct="1">
              <a:lnSpc>
                <a:spcPct val="100000"/>
              </a:lnSpc>
              <a:spcAft>
                <a:spcPts val="0"/>
              </a:spcAft>
              <a:buNone/>
              <a:defRPr sz="2000" b="1" u="none" strike="noStrike" kern="1200" cap="none" spc="200" normalizeH="0" baseline="0">
                <a:solidFill>
                  <a:schemeClr val="tx1"/>
                </a:solidFill>
                <a:uFillTx/>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69925" y="1789043"/>
            <a:ext cx="5283200" cy="4552234"/>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5" name="文本占位符 4"/>
          <p:cNvSpPr>
            <a:spLocks noGrp="1"/>
          </p:cNvSpPr>
          <p:nvPr>
            <p:ph type="body" sz="quarter" idx="3" hasCustomPrompt="1"/>
            <p:custDataLst>
              <p:tags r:id="rId5"/>
            </p:custDataLst>
          </p:nvPr>
        </p:nvSpPr>
        <p:spPr>
          <a:xfrm>
            <a:off x="6235750" y="1296000"/>
            <a:ext cx="5283242" cy="381003"/>
          </a:xfrm>
        </p:spPr>
        <p:txBody>
          <a:bodyPr vert="horz" lIns="101600" tIns="38100" rIns="76200" bIns="38100" rtlCol="0" anchor="t" anchorCtr="0">
            <a:no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1" i="0" u="none" strike="noStrike" kern="1200" cap="none" spc="200" normalizeH="0" baseline="0" noProof="1" dirty="0">
                <a:solidFill>
                  <a:schemeClr val="tx1"/>
                </a:solidFill>
                <a:uFillTx/>
                <a:latin typeface="+mn-lt"/>
                <a:ea typeface="+mn-ea"/>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endParaRPr>
              <a:sym typeface="+mn-ea"/>
            </a:endParaRPr>
          </a:p>
        </p:txBody>
      </p:sp>
      <p:sp>
        <p:nvSpPr>
          <p:cNvPr id="6" name="内容占位符 5"/>
          <p:cNvSpPr>
            <a:spLocks noGrp="1"/>
          </p:cNvSpPr>
          <p:nvPr>
            <p:ph sz="quarter" idx="4"/>
            <p:custDataLst>
              <p:tags r:id="rId6"/>
            </p:custDataLst>
          </p:nvPr>
        </p:nvSpPr>
        <p:spPr>
          <a:xfrm>
            <a:off x="6235750" y="1789043"/>
            <a:ext cx="5283242" cy="4552234"/>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vert="horz" lIns="101600" tIns="38100" rIns="76200" bIns="38100" rtlCol="0" anchor="ctr" anchorCtr="0">
            <a:noAutofit/>
          </a:bodyPr>
          <a:lstStyle>
            <a:lvl1pPr marL="0" marR="0" lvl="0" algn="l" defTabSz="914400" rtl="0" eaLnBrk="1" fontAlgn="auto" latinLnBrk="0" hangingPunct="1">
              <a:lnSpc>
                <a:spcPct val="100000"/>
              </a:lnSpc>
              <a:buNone/>
              <a:defRPr kumimoji="0" lang="zh-CN" altLang="en-US" sz="2800" b="1" i="0" u="none" strike="noStrike" kern="1200" cap="none" spc="200" normalizeH="0" baseline="0" noProof="1" dirty="0">
                <a:solidFill>
                  <a:schemeClr val="tx1"/>
                </a:solidFill>
                <a:uFillTx/>
                <a:latin typeface="+mj-lt"/>
                <a:ea typeface="+mj-ea"/>
                <a:cs typeface="+mj-cs"/>
                <a:sym typeface="+mn-ea"/>
              </a:defRPr>
            </a:lvl1pPr>
          </a:lstStyle>
          <a:p>
            <a:pPr lvl="0"/>
            <a:r>
              <a:rPr>
                <a:sym typeface="+mn-ea"/>
              </a:rPr>
              <a:t>单击此处编辑母版标题样式</a:t>
            </a:r>
            <a:endParaRPr>
              <a:sym typeface="+mn-ea"/>
            </a:endParaRPr>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a:p>
        </p:txBody>
      </p:sp>
    </p:spTree>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2"/>
            </p:custDataLst>
          </p:nvPr>
        </p:nvSpPr>
        <p:spPr>
          <a:xfrm>
            <a:off x="669930" y="1296000"/>
            <a:ext cx="5283242" cy="5040000"/>
          </a:xfrm>
        </p:spPr>
        <p:txBody>
          <a:bodyPr vert="horz" lIns="101600" tIns="0" rIns="82550" bIns="0" rtlCol="0">
            <a:no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3"/>
            </p:custDataLst>
          </p:nvPr>
        </p:nvSpPr>
        <p:spPr>
          <a:xfrm>
            <a:off x="6238925" y="1296000"/>
            <a:ext cx="5283242" cy="5040000"/>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stStyle>
          <a:p>
            <a:pPr lvl="0"/>
            <a:r>
              <a:rPr>
                <a:sym typeface="+mn-ea"/>
              </a:rPr>
              <a:t>单击此处编辑母版文本样式</a:t>
            </a:r>
            <a:endParaRPr>
              <a:sym typeface="+mn-ea"/>
            </a:endParaRPr>
          </a:p>
        </p:txBody>
      </p:sp>
      <p:sp>
        <p:nvSpPr>
          <p:cNvPr id="5" name="日期占位符 4"/>
          <p:cNvSpPr>
            <a:spLocks noGrp="1"/>
          </p:cNvSpPr>
          <p:nvPr>
            <p:ph type="dt" sz="half" idx="10"/>
            <p:custDataLst>
              <p:tags r:id="rId4"/>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5"/>
            </p:custDataLst>
          </p:nvPr>
        </p:nvSpPr>
        <p:spPr/>
        <p:txBody>
          <a:bodyPr/>
          <a:lstStyle/>
          <a:p>
            <a:endParaRPr lang="zh-CN" altLang="en-US" dirty="0"/>
          </a:p>
        </p:txBody>
      </p:sp>
      <p:sp>
        <p:nvSpPr>
          <p:cNvPr id="7" name="灯片编号占位符 6"/>
          <p:cNvSpPr>
            <a:spLocks noGrp="1"/>
          </p:cNvSpPr>
          <p:nvPr>
            <p:ph type="sldNum" sz="quarter" idx="12"/>
            <p:custDataLst>
              <p:tags r:id="rId6"/>
            </p:custDataLst>
          </p:nvPr>
        </p:nvSpPr>
        <p:spPr/>
        <p:txBody>
          <a:bodyPr/>
          <a:lstStyle/>
          <a:p>
            <a:fld id="{FABC47A4-756D-490B-A52F-7D9E2C9FC05F}" type="slidenum">
              <a:rPr lang="zh-CN" altLang="en-US" smtClean="0"/>
            </a:fld>
            <a:endParaRPr lang="zh-CN" altLang="en-US"/>
          </a:p>
        </p:txBody>
      </p:sp>
      <p:sp>
        <p:nvSpPr>
          <p:cNvPr id="9" name="标题 8"/>
          <p:cNvSpPr>
            <a:spLocks noGrp="1"/>
          </p:cNvSpPr>
          <p:nvPr>
            <p:ph type="title"/>
            <p:custDataLst>
              <p:tags r:id="rId7"/>
            </p:custDataLst>
          </p:nvPr>
        </p:nvSpPr>
        <p:spPr/>
        <p:txBody>
          <a:bodyPr/>
          <a:lstStyle/>
          <a:p>
            <a:r>
              <a:rPr lang="zh-CN" altLang="en-US"/>
              <a:t>单击此处编辑母版标题样式</a:t>
            </a:r>
            <a:endParaRPr lang="zh-CN" altLang="en-US"/>
          </a:p>
        </p:txBody>
      </p:sp>
    </p:spTree>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custDataLst>
              <p:tags r:id="rId2"/>
            </p:custDataLst>
          </p:nvPr>
        </p:nvSpPr>
        <p:spPr>
          <a:xfrm>
            <a:off x="10571135" y="952508"/>
            <a:ext cx="950984" cy="5388907"/>
          </a:xfrm>
        </p:spPr>
        <p:txBody>
          <a:bodyPr vert="eaVert" lIns="101600" tIns="38100" rIns="76200" bIns="38100" rtlCol="0" anchor="ctr" anchorCtr="0">
            <a:noAutofit/>
          </a:bodyPr>
          <a:lstStyle>
            <a:lvl1pPr marL="0" marR="0" lvl="0" algn="l" defTabSz="914400" rtl="0" eaLnBrk="1" fontAlgn="auto" latinLnBrk="0" hangingPunct="1">
              <a:lnSpc>
                <a:spcPct val="100000"/>
              </a:lnSpc>
              <a:spcAft>
                <a:spcPts val="0"/>
              </a:spcAft>
              <a:buNone/>
              <a:defRPr kumimoji="0" lang="zh-CN" altLang="en-US" sz="2400" b="1" i="0" u="none" strike="noStrike" kern="1200" cap="none" spc="200" normalizeH="0" baseline="0" noProof="1" dirty="0">
                <a:solidFill>
                  <a:schemeClr val="tx1"/>
                </a:solidFill>
                <a:uFillTx/>
                <a:latin typeface="+mj-lt"/>
                <a:ea typeface="+mj-ea"/>
                <a:cs typeface="+mj-cs"/>
                <a:sym typeface="+mn-ea"/>
              </a:defRPr>
            </a:lvl1pPr>
          </a:lstStyle>
          <a:p>
            <a:pPr lvl="0"/>
            <a:r>
              <a:rPr>
                <a:sym typeface="+mn-ea"/>
              </a:rPr>
              <a:t>单击此处编辑母版标题样式</a:t>
            </a:r>
            <a:endParaRPr>
              <a:sym typeface="+mn-ea"/>
            </a:endParaRPr>
          </a:p>
        </p:txBody>
      </p:sp>
      <p:sp>
        <p:nvSpPr>
          <p:cNvPr id="3" name="竖排文字占位符 2"/>
          <p:cNvSpPr>
            <a:spLocks noGrp="1"/>
          </p:cNvSpPr>
          <p:nvPr>
            <p:ph type="body" orient="vert" idx="1"/>
            <p:custDataLst>
              <p:tags r:id="rId3"/>
            </p:custDataLst>
          </p:nvPr>
        </p:nvSpPr>
        <p:spPr>
          <a:xfrm>
            <a:off x="669925" y="952500"/>
            <a:ext cx="9828101" cy="5388907"/>
          </a:xfrm>
        </p:spPr>
        <p:txBody>
          <a:bodyPr vert="eaVert"/>
          <a:lstStyle>
            <a:lvl1pPr indent="0" eaLnBrk="1" fontAlgn="auto" latinLnBrk="0" hangingPunct="1">
              <a:defRPr>
                <a:solidFill>
                  <a:schemeClr val="tx1">
                    <a:lumMod val="75000"/>
                    <a:lumOff val="25000"/>
                  </a:schemeClr>
                </a:solidFill>
              </a:defRPr>
            </a:lvl1pPr>
            <a:lvl2pPr indent="0" eaLnBrk="1" fontAlgn="auto" latinLnBrk="0" hangingPunct="1">
              <a:defRPr>
                <a:solidFill>
                  <a:schemeClr val="tx1">
                    <a:lumMod val="75000"/>
                    <a:lumOff val="25000"/>
                  </a:schemeClr>
                </a:solidFill>
              </a:defRPr>
            </a:lvl2pPr>
            <a:lvl3pPr indent="0" eaLnBrk="1" fontAlgn="auto" latinLnBrk="0" hangingPunct="1">
              <a:defRPr>
                <a:solidFill>
                  <a:schemeClr val="tx1">
                    <a:lumMod val="75000"/>
                    <a:lumOff val="25000"/>
                  </a:schemeClr>
                </a:solidFill>
              </a:defRPr>
            </a:lvl3pPr>
            <a:lvl4pPr indent="0" eaLnBrk="1" fontAlgn="auto" latinLnBrk="0" hangingPunct="1">
              <a:defRPr>
                <a:solidFill>
                  <a:schemeClr val="tx1">
                    <a:lumMod val="75000"/>
                    <a:lumOff val="25000"/>
                  </a:schemeClr>
                </a:solidFill>
              </a:defRPr>
            </a:lvl4pPr>
            <a:lvl5pPr indent="0" eaLnBrk="1" fontAlgn="auto" latinLnBrk="0" hangingPunct="1">
              <a:defRPr>
                <a:solidFill>
                  <a:schemeClr val="tx1">
                    <a:lumMod val="75000"/>
                    <a:lumOff val="25000"/>
                  </a:schemeClr>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transition>
    <p:fade/>
  </p:transition>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8" Type="http://schemas.openxmlformats.org/officeDocument/2006/relationships/theme" Target="../theme/theme1.xml"/><Relationship Id="rId17" Type="http://schemas.openxmlformats.org/officeDocument/2006/relationships/tags" Target="../tags/tag61.xml"/><Relationship Id="rId16" Type="http://schemas.openxmlformats.org/officeDocument/2006/relationships/tags" Target="../tags/tag60.xml"/><Relationship Id="rId15" Type="http://schemas.openxmlformats.org/officeDocument/2006/relationships/tags" Target="../tags/tag59.xml"/><Relationship Id="rId14" Type="http://schemas.openxmlformats.org/officeDocument/2006/relationships/tags" Target="../tags/tag58.xml"/><Relationship Id="rId13" Type="http://schemas.openxmlformats.org/officeDocument/2006/relationships/tags" Target="../tags/tag57.xml"/><Relationship Id="rId12" Type="http://schemas.openxmlformats.org/officeDocument/2006/relationships/tags" Target="../tags/tag56.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FF"/>
            </a:gs>
            <a:gs pos="100000">
              <a:srgbClr val="DCDCDC"/>
            </a:gs>
          </a:gsLst>
          <a:lin ang="5400000" scaled="0"/>
        </a:gra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2"/>
            </p:custDataLst>
          </p:nvPr>
        </p:nvSpPr>
        <p:spPr>
          <a:xfrm>
            <a:off x="669882" y="432000"/>
            <a:ext cx="10852237" cy="648000"/>
          </a:xfrm>
          <a:prstGeom prst="rect">
            <a:avLst/>
          </a:prstGeom>
        </p:spPr>
        <p:txBody>
          <a:bodyPr vert="horz" lIns="101600" tIns="38100" rIns="76200" bIns="38100" rtlCol="0" anchor="ctr" anchorCtr="0">
            <a:no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3"/>
            </p:custDataLst>
          </p:nvPr>
        </p:nvSpPr>
        <p:spPr>
          <a:xfrm>
            <a:off x="669882" y="1296000"/>
            <a:ext cx="10852237" cy="5040000"/>
          </a:xfrm>
          <a:prstGeom prst="rect">
            <a:avLst/>
          </a:prstGeom>
        </p:spPr>
        <p:txBody>
          <a:bodyPr vert="horz" lIns="101600" tIns="0" rIns="82550" bIns="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14"/>
            </p:custDataLst>
          </p:nvPr>
        </p:nvSpPr>
        <p:spPr>
          <a:xfrm>
            <a:off x="879742" y="6349833"/>
            <a:ext cx="2700000" cy="316800"/>
          </a:xfrm>
          <a:prstGeom prst="rect">
            <a:avLst/>
          </a:prstGeom>
        </p:spPr>
        <p:txBody>
          <a:bodyPr vert="horz" lIns="91440" tIns="45720" rIns="91440" bIns="45720" rtlCol="0" anchor="ctr">
            <a:normAutofit/>
          </a:bodyPr>
          <a:lstStyle>
            <a:lvl1pPr algn="l">
              <a:defRPr sz="1200">
                <a:solidFill>
                  <a:schemeClr val="tx1">
                    <a:tint val="7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15"/>
            </p:custDataLst>
          </p:nvPr>
        </p:nvSpPr>
        <p:spPr>
          <a:xfrm>
            <a:off x="4116000" y="6349833"/>
            <a:ext cx="3960000" cy="316800"/>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16"/>
            </p:custDataLst>
          </p:nvPr>
        </p:nvSpPr>
        <p:spPr>
          <a:xfrm>
            <a:off x="8610600" y="6349833"/>
            <a:ext cx="2700000" cy="316800"/>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49AE70B2-8BF9-45C0-BB95-33D1B9D3A854}" type="slidenum">
              <a:rPr lang="zh-CN" altLang="en-US" smtClean="0"/>
            </a:fld>
            <a:endParaRPr lang="zh-CN" altLang="en-US" dirty="0"/>
          </a:p>
        </p:txBody>
      </p:sp>
      <p:sp>
        <p:nvSpPr>
          <p:cNvPr id="7" name="KSO_TEMPLATE" hidden="1"/>
          <p:cNvSpPr/>
          <p:nvPr>
            <p:custDataLst>
              <p:tags r:id="rId17"/>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fade/>
  </p:transition>
  <p:txStyles>
    <p:titleStyle>
      <a:lvl1pPr algn="l" defTabSz="914400" rtl="0" eaLnBrk="1" fontAlgn="auto" latinLnBrk="0" hangingPunct="1">
        <a:lnSpc>
          <a:spcPct val="100000"/>
        </a:lnSpc>
        <a:spcBef>
          <a:spcPct val="0"/>
        </a:spcBef>
        <a:buNone/>
        <a:defRPr sz="2800" b="1" u="none" strike="noStrike" kern="1200" cap="none" spc="200" normalizeH="0">
          <a:solidFill>
            <a:schemeClr val="tx1"/>
          </a:solidFill>
          <a:uFillTx/>
          <a:latin typeface="+mj-lt"/>
          <a:ea typeface="+mj-ea"/>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lt"/>
          <a:ea typeface="+mn-ea"/>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solidFill>
          <a:uFillTx/>
          <a:latin typeface="+mn-lt"/>
          <a:ea typeface="+mn-ea"/>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lt"/>
          <a:ea typeface="+mn-ea"/>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lt"/>
          <a:ea typeface="+mn-ea"/>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xml"/><Relationship Id="rId2" Type="http://schemas.openxmlformats.org/officeDocument/2006/relationships/tags" Target="../tags/tag62.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8" Type="http://schemas.openxmlformats.org/officeDocument/2006/relationships/notesSlide" Target="../notesSlides/notesSlide10.xml"/><Relationship Id="rId7" Type="http://schemas.openxmlformats.org/officeDocument/2006/relationships/slideLayout" Target="../slideLayouts/slideLayout1.xml"/><Relationship Id="rId6" Type="http://schemas.openxmlformats.org/officeDocument/2006/relationships/tags" Target="../tags/tag80.xml"/><Relationship Id="rId5" Type="http://schemas.openxmlformats.org/officeDocument/2006/relationships/image" Target="../media/image19.png"/><Relationship Id="rId4" Type="http://schemas.openxmlformats.org/officeDocument/2006/relationships/tags" Target="../tags/tag79.xml"/><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tags" Target="../tags/tag78.xml"/></Relationships>
</file>

<file path=ppt/slides/_rels/slide11.xml.rels><?xml version="1.0" encoding="UTF-8" standalone="yes"?>
<Relationships xmlns="http://schemas.openxmlformats.org/package/2006/relationships"><Relationship Id="rId5" Type="http://schemas.openxmlformats.org/officeDocument/2006/relationships/notesSlide" Target="../notesSlides/notesSlide11.xml"/><Relationship Id="rId4" Type="http://schemas.openxmlformats.org/officeDocument/2006/relationships/slideLayout" Target="../slideLayouts/slideLayout1.xml"/><Relationship Id="rId3" Type="http://schemas.openxmlformats.org/officeDocument/2006/relationships/tags" Target="../tags/tag81.xml"/><Relationship Id="rId2" Type="http://schemas.openxmlformats.org/officeDocument/2006/relationships/image" Target="../media/image3.png"/><Relationship Id="rId1" Type="http://schemas.openxmlformats.org/officeDocument/2006/relationships/image" Target="../media/image5.png"/></Relationships>
</file>

<file path=ppt/slides/_rels/slide12.xml.rels><?xml version="1.0" encoding="UTF-8" standalone="yes"?>
<Relationships xmlns="http://schemas.openxmlformats.org/package/2006/relationships"><Relationship Id="rId7" Type="http://schemas.openxmlformats.org/officeDocument/2006/relationships/notesSlide" Target="../notesSlides/notesSlide12.xml"/><Relationship Id="rId6" Type="http://schemas.openxmlformats.org/officeDocument/2006/relationships/slideLayout" Target="../slideLayouts/slideLayout1.xml"/><Relationship Id="rId5" Type="http://schemas.openxmlformats.org/officeDocument/2006/relationships/tags" Target="../tags/tag83.xml"/><Relationship Id="rId4" Type="http://schemas.openxmlformats.org/officeDocument/2006/relationships/image" Target="../media/image6.png"/><Relationship Id="rId3" Type="http://schemas.openxmlformats.org/officeDocument/2006/relationships/tags" Target="../tags/tag82.xml"/><Relationship Id="rId2" Type="http://schemas.openxmlformats.org/officeDocument/2006/relationships/image" Target="../media/image20.png"/><Relationship Id="rId1" Type="http://schemas.openxmlformats.org/officeDocument/2006/relationships/image" Target="../media/image7.png"/></Relationships>
</file>

<file path=ppt/slides/_rels/slide13.xml.rels><?xml version="1.0" encoding="UTF-8" standalone="yes"?>
<Relationships xmlns="http://schemas.openxmlformats.org/package/2006/relationships"><Relationship Id="rId7" Type="http://schemas.openxmlformats.org/officeDocument/2006/relationships/notesSlide" Target="../notesSlides/notesSlide13.xml"/><Relationship Id="rId6" Type="http://schemas.openxmlformats.org/officeDocument/2006/relationships/slideLayout" Target="../slideLayouts/slideLayout1.xml"/><Relationship Id="rId5" Type="http://schemas.openxmlformats.org/officeDocument/2006/relationships/tags" Target="../tags/tag85.xml"/><Relationship Id="rId4" Type="http://schemas.openxmlformats.org/officeDocument/2006/relationships/image" Target="../media/image6.png"/><Relationship Id="rId3" Type="http://schemas.openxmlformats.org/officeDocument/2006/relationships/tags" Target="../tags/tag84.xml"/><Relationship Id="rId2" Type="http://schemas.openxmlformats.org/officeDocument/2006/relationships/image" Target="../media/image20.png"/><Relationship Id="rId1" Type="http://schemas.openxmlformats.org/officeDocument/2006/relationships/image" Target="../media/image7.png"/></Relationships>
</file>

<file path=ppt/slides/_rels/slide14.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1.xml"/><Relationship Id="rId2" Type="http://schemas.openxmlformats.org/officeDocument/2006/relationships/tags" Target="../tags/tag86.xml"/><Relationship Id="rId1" Type="http://schemas.openxmlformats.org/officeDocument/2006/relationships/image" Target="../media/image5.png"/></Relationships>
</file>

<file path=ppt/slides/_rels/slide15.xml.rels><?xml version="1.0" encoding="UTF-8" standalone="yes"?>
<Relationships xmlns="http://schemas.openxmlformats.org/package/2006/relationships"><Relationship Id="rId6" Type="http://schemas.openxmlformats.org/officeDocument/2006/relationships/notesSlide" Target="../notesSlides/notesSlide15.xml"/><Relationship Id="rId5" Type="http://schemas.openxmlformats.org/officeDocument/2006/relationships/slideLayout" Target="../slideLayouts/slideLayout1.xml"/><Relationship Id="rId4" Type="http://schemas.openxmlformats.org/officeDocument/2006/relationships/tags" Target="../tags/tag88.xml"/><Relationship Id="rId3" Type="http://schemas.openxmlformats.org/officeDocument/2006/relationships/image" Target="../media/image21.png"/><Relationship Id="rId2" Type="http://schemas.openxmlformats.org/officeDocument/2006/relationships/image" Target="../media/image7.png"/><Relationship Id="rId1" Type="http://schemas.openxmlformats.org/officeDocument/2006/relationships/tags" Target="../tags/tag87.xml"/></Relationships>
</file>

<file path=ppt/slides/_rels/slide16.xml.rels><?xml version="1.0" encoding="UTF-8" standalone="yes"?>
<Relationships xmlns="http://schemas.openxmlformats.org/package/2006/relationships"><Relationship Id="rId6" Type="http://schemas.openxmlformats.org/officeDocument/2006/relationships/notesSlide" Target="../notesSlides/notesSlide16.xml"/><Relationship Id="rId5" Type="http://schemas.openxmlformats.org/officeDocument/2006/relationships/slideLayout" Target="../slideLayouts/slideLayout1.xml"/><Relationship Id="rId4" Type="http://schemas.openxmlformats.org/officeDocument/2006/relationships/tags" Target="../tags/tag89.xml"/><Relationship Id="rId3" Type="http://schemas.openxmlformats.org/officeDocument/2006/relationships/image" Target="../media/image22.png"/><Relationship Id="rId2" Type="http://schemas.openxmlformats.org/officeDocument/2006/relationships/image" Target="../media/image7.png"/><Relationship Id="rId1" Type="http://schemas.openxmlformats.org/officeDocument/2006/relationships/image" Target="../media/image6.png"/></Relationships>
</file>

<file path=ppt/slides/_rels/slide17.xml.rels><?xml version="1.0" encoding="UTF-8" standalone="yes"?>
<Relationships xmlns="http://schemas.openxmlformats.org/package/2006/relationships"><Relationship Id="rId8" Type="http://schemas.openxmlformats.org/officeDocument/2006/relationships/notesSlide" Target="../notesSlides/notesSlide17.xml"/><Relationship Id="rId7" Type="http://schemas.openxmlformats.org/officeDocument/2006/relationships/slideLayout" Target="../slideLayouts/slideLayout1.xml"/><Relationship Id="rId6" Type="http://schemas.openxmlformats.org/officeDocument/2006/relationships/tags" Target="../tags/tag92.xml"/><Relationship Id="rId5" Type="http://schemas.openxmlformats.org/officeDocument/2006/relationships/tags" Target="../tags/tag91.xml"/><Relationship Id="rId4" Type="http://schemas.openxmlformats.org/officeDocument/2006/relationships/image" Target="../media/image23.png"/><Relationship Id="rId3" Type="http://schemas.openxmlformats.org/officeDocument/2006/relationships/tags" Target="../tags/tag90.xml"/><Relationship Id="rId2" Type="http://schemas.openxmlformats.org/officeDocument/2006/relationships/image" Target="../media/image6.png"/><Relationship Id="rId1" Type="http://schemas.openxmlformats.org/officeDocument/2006/relationships/image" Target="../media/image7.png"/></Relationships>
</file>

<file path=ppt/slides/_rels/slide18.xml.rels><?xml version="1.0" encoding="UTF-8" standalone="yes"?>
<Relationships xmlns="http://schemas.openxmlformats.org/package/2006/relationships"><Relationship Id="rId8" Type="http://schemas.openxmlformats.org/officeDocument/2006/relationships/notesSlide" Target="../notesSlides/notesSlide18.xml"/><Relationship Id="rId7" Type="http://schemas.openxmlformats.org/officeDocument/2006/relationships/slideLayout" Target="../slideLayouts/slideLayout1.xml"/><Relationship Id="rId6" Type="http://schemas.openxmlformats.org/officeDocument/2006/relationships/tags" Target="../tags/tag95.xml"/><Relationship Id="rId5" Type="http://schemas.openxmlformats.org/officeDocument/2006/relationships/tags" Target="../tags/tag94.xml"/><Relationship Id="rId4" Type="http://schemas.openxmlformats.org/officeDocument/2006/relationships/image" Target="../media/image23.png"/><Relationship Id="rId3" Type="http://schemas.openxmlformats.org/officeDocument/2006/relationships/tags" Target="../tags/tag93.xml"/><Relationship Id="rId2" Type="http://schemas.openxmlformats.org/officeDocument/2006/relationships/image" Target="../media/image6.png"/><Relationship Id="rId1" Type="http://schemas.openxmlformats.org/officeDocument/2006/relationships/image" Target="../media/image7.png"/></Relationships>
</file>

<file path=ppt/slides/_rels/slide19.xml.rels><?xml version="1.0" encoding="UTF-8" standalone="yes"?>
<Relationships xmlns="http://schemas.openxmlformats.org/package/2006/relationships"><Relationship Id="rId7" Type="http://schemas.openxmlformats.org/officeDocument/2006/relationships/notesSlide" Target="../notesSlides/notesSlide19.xml"/><Relationship Id="rId6" Type="http://schemas.openxmlformats.org/officeDocument/2006/relationships/slideLayout" Target="../slideLayouts/slideLayout1.xml"/><Relationship Id="rId5" Type="http://schemas.openxmlformats.org/officeDocument/2006/relationships/tags" Target="../tags/tag97.xml"/><Relationship Id="rId4" Type="http://schemas.openxmlformats.org/officeDocument/2006/relationships/image" Target="../media/image24.png"/><Relationship Id="rId3" Type="http://schemas.openxmlformats.org/officeDocument/2006/relationships/tags" Target="../tags/tag96.xml"/><Relationship Id="rId2" Type="http://schemas.openxmlformats.org/officeDocument/2006/relationships/image" Target="../media/image6.png"/><Relationship Id="rId1" Type="http://schemas.openxmlformats.org/officeDocument/2006/relationships/image" Target="../media/image7.png"/></Relationships>
</file>

<file path=ppt/slides/_rels/slide2.xml.rels><?xml version="1.0" encoding="UTF-8" standalone="yes"?>
<Relationships xmlns="http://schemas.openxmlformats.org/package/2006/relationships"><Relationship Id="rId6" Type="http://schemas.openxmlformats.org/officeDocument/2006/relationships/notesSlide" Target="../notesSlides/notesSlide2.xml"/><Relationship Id="rId5" Type="http://schemas.openxmlformats.org/officeDocument/2006/relationships/slideLayout" Target="../slideLayouts/slideLayout1.xml"/><Relationship Id="rId4" Type="http://schemas.openxmlformats.org/officeDocument/2006/relationships/tags" Target="../tags/tag63.xml"/><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png"/></Relationships>
</file>

<file path=ppt/slides/_rels/slide20.xml.rels><?xml version="1.0" encoding="UTF-8" standalone="yes"?>
<Relationships xmlns="http://schemas.openxmlformats.org/package/2006/relationships"><Relationship Id="rId9" Type="http://schemas.openxmlformats.org/officeDocument/2006/relationships/notesSlide" Target="../notesSlides/notesSlide20.xml"/><Relationship Id="rId8" Type="http://schemas.openxmlformats.org/officeDocument/2006/relationships/slideLayout" Target="../slideLayouts/slideLayout1.xml"/><Relationship Id="rId7" Type="http://schemas.openxmlformats.org/officeDocument/2006/relationships/tags" Target="../tags/tag100.xml"/><Relationship Id="rId6" Type="http://schemas.openxmlformats.org/officeDocument/2006/relationships/tags" Target="../tags/tag99.xml"/><Relationship Id="rId5" Type="http://schemas.openxmlformats.org/officeDocument/2006/relationships/tags" Target="../tags/tag98.xml"/><Relationship Id="rId4" Type="http://schemas.openxmlformats.org/officeDocument/2006/relationships/image" Target="../media/image26.png"/><Relationship Id="rId3" Type="http://schemas.openxmlformats.org/officeDocument/2006/relationships/image" Target="../media/image25.png"/><Relationship Id="rId2" Type="http://schemas.openxmlformats.org/officeDocument/2006/relationships/image" Target="../media/image6.png"/><Relationship Id="rId1" Type="http://schemas.openxmlformats.org/officeDocument/2006/relationships/image" Target="../media/image7.png"/></Relationships>
</file>

<file path=ppt/slides/_rels/slide21.xml.rels><?xml version="1.0" encoding="UTF-8" standalone="yes"?>
<Relationships xmlns="http://schemas.openxmlformats.org/package/2006/relationships"><Relationship Id="rId8" Type="http://schemas.openxmlformats.org/officeDocument/2006/relationships/notesSlide" Target="../notesSlides/notesSlide21.xml"/><Relationship Id="rId7" Type="http://schemas.openxmlformats.org/officeDocument/2006/relationships/slideLayout" Target="../slideLayouts/slideLayout1.xml"/><Relationship Id="rId6" Type="http://schemas.openxmlformats.org/officeDocument/2006/relationships/tags" Target="../tags/tag103.xml"/><Relationship Id="rId5" Type="http://schemas.openxmlformats.org/officeDocument/2006/relationships/tags" Target="../tags/tag102.xml"/><Relationship Id="rId4" Type="http://schemas.openxmlformats.org/officeDocument/2006/relationships/image" Target="../media/image27.png"/><Relationship Id="rId3" Type="http://schemas.openxmlformats.org/officeDocument/2006/relationships/tags" Target="../tags/tag101.xml"/><Relationship Id="rId2" Type="http://schemas.openxmlformats.org/officeDocument/2006/relationships/image" Target="../media/image6.png"/><Relationship Id="rId1" Type="http://schemas.openxmlformats.org/officeDocument/2006/relationships/image" Target="../media/image7.png"/></Relationships>
</file>

<file path=ppt/slides/_rels/slide22.xml.rels><?xml version="1.0" encoding="UTF-8" standalone="yes"?>
<Relationships xmlns="http://schemas.openxmlformats.org/package/2006/relationships"><Relationship Id="rId6" Type="http://schemas.openxmlformats.org/officeDocument/2006/relationships/notesSlide" Target="../notesSlides/notesSlide22.xml"/><Relationship Id="rId5" Type="http://schemas.openxmlformats.org/officeDocument/2006/relationships/slideLayout" Target="../slideLayouts/slideLayout1.xml"/><Relationship Id="rId4" Type="http://schemas.openxmlformats.org/officeDocument/2006/relationships/tags" Target="../tags/tag104.xml"/><Relationship Id="rId3" Type="http://schemas.openxmlformats.org/officeDocument/2006/relationships/image" Target="../media/image21.png"/><Relationship Id="rId2" Type="http://schemas.openxmlformats.org/officeDocument/2006/relationships/image" Target="../media/image7.png"/><Relationship Id="rId1" Type="http://schemas.openxmlformats.org/officeDocument/2006/relationships/image" Target="../media/image6.png"/></Relationships>
</file>

<file path=ppt/slides/_rels/slide23.xml.rels><?xml version="1.0" encoding="UTF-8" standalone="yes"?>
<Relationships xmlns="http://schemas.openxmlformats.org/package/2006/relationships"><Relationship Id="rId6" Type="http://schemas.openxmlformats.org/officeDocument/2006/relationships/notesSlide" Target="../notesSlides/notesSlide23.xml"/><Relationship Id="rId5" Type="http://schemas.openxmlformats.org/officeDocument/2006/relationships/slideLayout" Target="../slideLayouts/slideLayout1.xml"/><Relationship Id="rId4" Type="http://schemas.openxmlformats.org/officeDocument/2006/relationships/tags" Target="../tags/tag105.xml"/><Relationship Id="rId3" Type="http://schemas.openxmlformats.org/officeDocument/2006/relationships/image" Target="../media/image21.png"/><Relationship Id="rId2" Type="http://schemas.openxmlformats.org/officeDocument/2006/relationships/image" Target="../media/image7.png"/><Relationship Id="rId1" Type="http://schemas.openxmlformats.org/officeDocument/2006/relationships/image" Target="../media/image6.png"/></Relationships>
</file>

<file path=ppt/slides/_rels/slide24.xml.rels><?xml version="1.0" encoding="UTF-8" standalone="yes"?>
<Relationships xmlns="http://schemas.openxmlformats.org/package/2006/relationships"><Relationship Id="rId6" Type="http://schemas.openxmlformats.org/officeDocument/2006/relationships/notesSlide" Target="../notesSlides/notesSlide24.xml"/><Relationship Id="rId5" Type="http://schemas.openxmlformats.org/officeDocument/2006/relationships/slideLayout" Target="../slideLayouts/slideLayout1.xml"/><Relationship Id="rId4" Type="http://schemas.openxmlformats.org/officeDocument/2006/relationships/tags" Target="../tags/tag106.xml"/><Relationship Id="rId3" Type="http://schemas.openxmlformats.org/officeDocument/2006/relationships/image" Target="../media/image21.png"/><Relationship Id="rId2" Type="http://schemas.openxmlformats.org/officeDocument/2006/relationships/image" Target="../media/image7.png"/><Relationship Id="rId1" Type="http://schemas.openxmlformats.org/officeDocument/2006/relationships/image" Target="../media/image6.png"/></Relationships>
</file>

<file path=ppt/slides/_rels/slide25.xml.rels><?xml version="1.0" encoding="UTF-8" standalone="yes"?>
<Relationships xmlns="http://schemas.openxmlformats.org/package/2006/relationships"><Relationship Id="rId5" Type="http://schemas.openxmlformats.org/officeDocument/2006/relationships/notesSlide" Target="../notesSlides/notesSlide25.xml"/><Relationship Id="rId4" Type="http://schemas.openxmlformats.org/officeDocument/2006/relationships/slideLayout" Target="../slideLayouts/slideLayout1.xml"/><Relationship Id="rId3" Type="http://schemas.openxmlformats.org/officeDocument/2006/relationships/tags" Target="../tags/tag107.xml"/><Relationship Id="rId2" Type="http://schemas.openxmlformats.org/officeDocument/2006/relationships/image" Target="../media/image6.png"/><Relationship Id="rId1" Type="http://schemas.openxmlformats.org/officeDocument/2006/relationships/image" Target="../media/image7.png"/></Relationships>
</file>

<file path=ppt/slides/_rels/slide26.xml.rels><?xml version="1.0" encoding="UTF-8" standalone="yes"?>
<Relationships xmlns="http://schemas.openxmlformats.org/package/2006/relationships"><Relationship Id="rId5" Type="http://schemas.openxmlformats.org/officeDocument/2006/relationships/notesSlide" Target="../notesSlides/notesSlide26.xml"/><Relationship Id="rId4" Type="http://schemas.openxmlformats.org/officeDocument/2006/relationships/slideLayout" Target="../slideLayouts/slideLayout1.xml"/><Relationship Id="rId3" Type="http://schemas.openxmlformats.org/officeDocument/2006/relationships/tags" Target="../tags/tag108.xml"/><Relationship Id="rId2" Type="http://schemas.openxmlformats.org/officeDocument/2006/relationships/image" Target="../media/image3.png"/><Relationship Id="rId1" Type="http://schemas.openxmlformats.org/officeDocument/2006/relationships/image" Target="../media/image5.png"/></Relationships>
</file>

<file path=ppt/slides/_rels/slide27.xml.rels><?xml version="1.0" encoding="UTF-8" standalone="yes"?>
<Relationships xmlns="http://schemas.openxmlformats.org/package/2006/relationships"><Relationship Id="rId7" Type="http://schemas.openxmlformats.org/officeDocument/2006/relationships/notesSlide" Target="../notesSlides/notesSlide27.xml"/><Relationship Id="rId6" Type="http://schemas.openxmlformats.org/officeDocument/2006/relationships/slideLayout" Target="../slideLayouts/slideLayout1.xml"/><Relationship Id="rId5" Type="http://schemas.openxmlformats.org/officeDocument/2006/relationships/tags" Target="../tags/tag110.xml"/><Relationship Id="rId4" Type="http://schemas.openxmlformats.org/officeDocument/2006/relationships/image" Target="../media/image28.jpeg"/><Relationship Id="rId3" Type="http://schemas.openxmlformats.org/officeDocument/2006/relationships/tags" Target="../tags/tag109.xml"/><Relationship Id="rId2" Type="http://schemas.openxmlformats.org/officeDocument/2006/relationships/image" Target="../media/image7.png"/><Relationship Id="rId1" Type="http://schemas.openxmlformats.org/officeDocument/2006/relationships/image" Target="../media/image6.png"/></Relationships>
</file>

<file path=ppt/slides/_rels/slide28.xml.rels><?xml version="1.0" encoding="UTF-8" standalone="yes"?>
<Relationships xmlns="http://schemas.openxmlformats.org/package/2006/relationships"><Relationship Id="rId7" Type="http://schemas.openxmlformats.org/officeDocument/2006/relationships/notesSlide" Target="../notesSlides/notesSlide28.xml"/><Relationship Id="rId6" Type="http://schemas.openxmlformats.org/officeDocument/2006/relationships/slideLayout" Target="../slideLayouts/slideLayout1.xml"/><Relationship Id="rId5" Type="http://schemas.openxmlformats.org/officeDocument/2006/relationships/tags" Target="../tags/tag112.xml"/><Relationship Id="rId4" Type="http://schemas.openxmlformats.org/officeDocument/2006/relationships/image" Target="../media/image29.jpeg"/><Relationship Id="rId3" Type="http://schemas.openxmlformats.org/officeDocument/2006/relationships/tags" Target="../tags/tag111.xml"/><Relationship Id="rId2" Type="http://schemas.openxmlformats.org/officeDocument/2006/relationships/image" Target="../media/image7.png"/><Relationship Id="rId1" Type="http://schemas.openxmlformats.org/officeDocument/2006/relationships/image" Target="../media/image6.png"/></Relationships>
</file>

<file path=ppt/slides/_rels/slide29.xml.rels><?xml version="1.0" encoding="UTF-8" standalone="yes"?>
<Relationships xmlns="http://schemas.openxmlformats.org/package/2006/relationships"><Relationship Id="rId7" Type="http://schemas.openxmlformats.org/officeDocument/2006/relationships/notesSlide" Target="../notesSlides/notesSlide29.xml"/><Relationship Id="rId6" Type="http://schemas.openxmlformats.org/officeDocument/2006/relationships/slideLayout" Target="../slideLayouts/slideLayout1.xml"/><Relationship Id="rId5" Type="http://schemas.openxmlformats.org/officeDocument/2006/relationships/tags" Target="../tags/tag114.xml"/><Relationship Id="rId4" Type="http://schemas.openxmlformats.org/officeDocument/2006/relationships/image" Target="../media/image30.jpeg"/><Relationship Id="rId3" Type="http://schemas.openxmlformats.org/officeDocument/2006/relationships/tags" Target="../tags/tag113.xml"/><Relationship Id="rId2" Type="http://schemas.openxmlformats.org/officeDocument/2006/relationships/image" Target="../media/image7.png"/><Relationship Id="rId1" Type="http://schemas.openxmlformats.org/officeDocument/2006/relationships/image" Target="../media/image6.png"/></Relationships>
</file>

<file path=ppt/slides/_rels/slide3.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1.xml"/><Relationship Id="rId3" Type="http://schemas.openxmlformats.org/officeDocument/2006/relationships/tags" Target="../tags/tag64.xml"/><Relationship Id="rId2" Type="http://schemas.openxmlformats.org/officeDocument/2006/relationships/image" Target="../media/image3.png"/><Relationship Id="rId1" Type="http://schemas.openxmlformats.org/officeDocument/2006/relationships/image" Target="../media/image5.png"/></Relationships>
</file>

<file path=ppt/slides/_rels/slide30.xml.rels><?xml version="1.0" encoding="UTF-8" standalone="yes"?>
<Relationships xmlns="http://schemas.openxmlformats.org/package/2006/relationships"><Relationship Id="rId4" Type="http://schemas.openxmlformats.org/officeDocument/2006/relationships/notesSlide" Target="../notesSlides/notesSlide30.xml"/><Relationship Id="rId3" Type="http://schemas.openxmlformats.org/officeDocument/2006/relationships/slideLayout" Target="../slideLayouts/slideLayout1.xml"/><Relationship Id="rId2" Type="http://schemas.openxmlformats.org/officeDocument/2006/relationships/tags" Target="../tags/tag115.xml"/><Relationship Id="rId1" Type="http://schemas.openxmlformats.org/officeDocument/2006/relationships/image" Target="../media/image1.png"/></Relationships>
</file>

<file path=ppt/slides/_rels/slide4.xml.rels><?xml version="1.0" encoding="UTF-8" standalone="yes"?>
<Relationships xmlns="http://schemas.openxmlformats.org/package/2006/relationships"><Relationship Id="rId7" Type="http://schemas.openxmlformats.org/officeDocument/2006/relationships/notesSlide" Target="../notesSlides/notesSlide4.xml"/><Relationship Id="rId6" Type="http://schemas.openxmlformats.org/officeDocument/2006/relationships/slideLayout" Target="../slideLayouts/slideLayout1.xml"/><Relationship Id="rId5" Type="http://schemas.openxmlformats.org/officeDocument/2006/relationships/tags" Target="../tags/tag65.xml"/><Relationship Id="rId4" Type="http://schemas.openxmlformats.org/officeDocument/2006/relationships/image" Target="../media/image9.png"/><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6.png"/></Relationships>
</file>

<file path=ppt/slides/_rels/slide5.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slideLayout" Target="../slideLayouts/slideLayout1.xml"/><Relationship Id="rId3" Type="http://schemas.openxmlformats.org/officeDocument/2006/relationships/tags" Target="../tags/tag66.xml"/><Relationship Id="rId2" Type="http://schemas.openxmlformats.org/officeDocument/2006/relationships/image" Target="../media/image3.png"/><Relationship Id="rId1" Type="http://schemas.openxmlformats.org/officeDocument/2006/relationships/image" Target="../media/image5.png"/></Relationships>
</file>

<file path=ppt/slides/_rels/slide6.xml.rels><?xml version="1.0" encoding="UTF-8" standalone="yes"?>
<Relationships xmlns="http://schemas.openxmlformats.org/package/2006/relationships"><Relationship Id="rId8" Type="http://schemas.openxmlformats.org/officeDocument/2006/relationships/notesSlide" Target="../notesSlides/notesSlide6.xml"/><Relationship Id="rId7" Type="http://schemas.openxmlformats.org/officeDocument/2006/relationships/slideLayout" Target="../slideLayouts/slideLayout1.xml"/><Relationship Id="rId6" Type="http://schemas.openxmlformats.org/officeDocument/2006/relationships/tags" Target="../tags/tag68.xml"/><Relationship Id="rId5" Type="http://schemas.openxmlformats.org/officeDocument/2006/relationships/image" Target="../media/image12.png"/><Relationship Id="rId4" Type="http://schemas.openxmlformats.org/officeDocument/2006/relationships/tags" Target="../tags/tag67.xml"/><Relationship Id="rId3" Type="http://schemas.openxmlformats.org/officeDocument/2006/relationships/image" Target="../media/image7.png"/><Relationship Id="rId2" Type="http://schemas.openxmlformats.org/officeDocument/2006/relationships/image" Target="../media/image11.png"/><Relationship Id="rId1" Type="http://schemas.openxmlformats.org/officeDocument/2006/relationships/image" Target="../media/image10.png"/></Relationships>
</file>

<file path=ppt/slides/_rels/slide7.xml.rels><?xml version="1.0" encoding="UTF-8" standalone="yes"?>
<Relationships xmlns="http://schemas.openxmlformats.org/package/2006/relationships"><Relationship Id="rId7" Type="http://schemas.openxmlformats.org/officeDocument/2006/relationships/notesSlide" Target="../notesSlides/notesSlide7.xml"/><Relationship Id="rId6" Type="http://schemas.openxmlformats.org/officeDocument/2006/relationships/slideLayout" Target="../slideLayouts/slideLayout1.xml"/><Relationship Id="rId5" Type="http://schemas.openxmlformats.org/officeDocument/2006/relationships/tags" Target="../tags/tag70.xml"/><Relationship Id="rId4" Type="http://schemas.openxmlformats.org/officeDocument/2006/relationships/image" Target="../media/image13.png"/><Relationship Id="rId3" Type="http://schemas.openxmlformats.org/officeDocument/2006/relationships/tags" Target="../tags/tag69.xml"/><Relationship Id="rId2" Type="http://schemas.openxmlformats.org/officeDocument/2006/relationships/image" Target="../media/image7.png"/><Relationship Id="rId1" Type="http://schemas.openxmlformats.org/officeDocument/2006/relationships/image" Target="../media/image6.png"/></Relationships>
</file>

<file path=ppt/slides/_rels/slide8.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tags" Target="../tags/tag74.xml"/><Relationship Id="rId7" Type="http://schemas.openxmlformats.org/officeDocument/2006/relationships/image" Target="../media/image16.png"/><Relationship Id="rId6" Type="http://schemas.openxmlformats.org/officeDocument/2006/relationships/tags" Target="../tags/tag73.xml"/><Relationship Id="rId5" Type="http://schemas.openxmlformats.org/officeDocument/2006/relationships/image" Target="../media/image15.png"/><Relationship Id="rId4" Type="http://schemas.openxmlformats.org/officeDocument/2006/relationships/tags" Target="../tags/tag72.xml"/><Relationship Id="rId3" Type="http://schemas.openxmlformats.org/officeDocument/2006/relationships/image" Target="../media/image14.png"/><Relationship Id="rId2" Type="http://schemas.openxmlformats.org/officeDocument/2006/relationships/tags" Target="../tags/tag71.xml"/><Relationship Id="rId10" Type="http://schemas.openxmlformats.org/officeDocument/2006/relationships/notesSlide" Target="../notesSlides/notesSlide8.xml"/><Relationship Id="rId1" Type="http://schemas.openxmlformats.org/officeDocument/2006/relationships/image" Target="../media/image7.png"/></Relationships>
</file>

<file path=ppt/slides/_rels/slide9.xml.rels><?xml version="1.0" encoding="UTF-8" standalone="yes"?>
<Relationships xmlns="http://schemas.openxmlformats.org/package/2006/relationships"><Relationship Id="rId9" Type="http://schemas.openxmlformats.org/officeDocument/2006/relationships/notesSlide" Target="../notesSlides/notesSlide9.xml"/><Relationship Id="rId8" Type="http://schemas.openxmlformats.org/officeDocument/2006/relationships/slideLayout" Target="../slideLayouts/slideLayout1.xml"/><Relationship Id="rId7" Type="http://schemas.openxmlformats.org/officeDocument/2006/relationships/tags" Target="../tags/tag77.xml"/><Relationship Id="rId6" Type="http://schemas.openxmlformats.org/officeDocument/2006/relationships/image" Target="../media/image18.png"/><Relationship Id="rId5" Type="http://schemas.openxmlformats.org/officeDocument/2006/relationships/tags" Target="../tags/tag76.xml"/><Relationship Id="rId4" Type="http://schemas.openxmlformats.org/officeDocument/2006/relationships/image" Target="../media/image17.png"/><Relationship Id="rId3" Type="http://schemas.openxmlformats.org/officeDocument/2006/relationships/tags" Target="../tags/tag75.xml"/><Relationship Id="rId2" Type="http://schemas.openxmlformats.org/officeDocument/2006/relationships/image" Target="../media/image7.png"/><Relationship Id="rId1"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AE4949"/>
        </a:solidFill>
        <a:effectLst/>
      </p:bgPr>
    </p:bg>
    <p:spTree>
      <p:nvGrpSpPr>
        <p:cNvPr id="1" name=""/>
        <p:cNvGrpSpPr/>
        <p:nvPr/>
      </p:nvGrpSpPr>
      <p:grpSpPr>
        <a:xfrm>
          <a:off x="0" y="0"/>
          <a:ext cx="0" cy="0"/>
          <a:chOff x="0" y="0"/>
          <a:chExt cx="0" cy="0"/>
        </a:xfrm>
      </p:grpSpPr>
      <p:pic>
        <p:nvPicPr>
          <p:cNvPr id="4" name="图片 3"/>
          <p:cNvPicPr>
            <a:picLocks noChangeAspect="1"/>
          </p:cNvPicPr>
          <p:nvPr/>
        </p:nvPicPr>
        <p:blipFill>
          <a:blip r:embed="rId1"/>
          <a:stretch>
            <a:fillRect/>
          </a:stretch>
        </p:blipFill>
        <p:spPr>
          <a:xfrm>
            <a:off x="3944711" y="359170"/>
            <a:ext cx="4188278" cy="2715477"/>
          </a:xfrm>
          <a:prstGeom prst="rect">
            <a:avLst/>
          </a:prstGeom>
        </p:spPr>
      </p:pic>
      <p:sp>
        <p:nvSpPr>
          <p:cNvPr id="5" name="文本框 4"/>
          <p:cNvSpPr txBox="1"/>
          <p:nvPr/>
        </p:nvSpPr>
        <p:spPr>
          <a:xfrm>
            <a:off x="2179066" y="3429000"/>
            <a:ext cx="7588936" cy="2246769"/>
          </a:xfrm>
          <a:prstGeom prst="rect">
            <a:avLst/>
          </a:prstGeom>
          <a:noFill/>
        </p:spPr>
        <p:txBody>
          <a:bodyPr wrap="none" rtlCol="0">
            <a:spAutoFit/>
          </a:bodyPr>
          <a:lstStyle/>
          <a:p>
            <a:pPr algn="ctr"/>
            <a:r>
              <a:rPr lang="zh-CN" altLang="en-US" sz="2800" b="1" dirty="0">
                <a:solidFill>
                  <a:schemeClr val="bg1"/>
                </a:solidFill>
              </a:rPr>
              <a:t>第五届全球校园人工智能算法精英大赛</a:t>
            </a:r>
            <a:endParaRPr lang="en-US" altLang="zh-CN" sz="2800" b="1" dirty="0">
              <a:solidFill>
                <a:schemeClr val="bg1"/>
              </a:solidFill>
            </a:endParaRPr>
          </a:p>
          <a:p>
            <a:pPr algn="ctr"/>
            <a:r>
              <a:rPr lang="en-US" altLang="zh-CN" sz="2800" b="1" dirty="0">
                <a:solidFill>
                  <a:schemeClr val="bg1"/>
                </a:solidFill>
              </a:rPr>
              <a:t>【</a:t>
            </a:r>
            <a:r>
              <a:rPr lang="zh-CN" altLang="en-US" sz="2800" b="1" dirty="0">
                <a:solidFill>
                  <a:schemeClr val="bg1"/>
                </a:solidFill>
              </a:rPr>
              <a:t>算法专项赛</a:t>
            </a:r>
            <a:r>
              <a:rPr lang="en-US" altLang="zh-CN" sz="2800" b="1" dirty="0">
                <a:solidFill>
                  <a:schemeClr val="bg1"/>
                </a:solidFill>
              </a:rPr>
              <a:t>】</a:t>
            </a:r>
            <a:r>
              <a:rPr lang="zh-CN" altLang="en-US" sz="2800" b="1" dirty="0">
                <a:solidFill>
                  <a:schemeClr val="bg1"/>
                </a:solidFill>
              </a:rPr>
              <a:t>算能杯</a:t>
            </a:r>
            <a:endParaRPr lang="en-US" altLang="zh-CN" sz="2800" b="1" dirty="0">
              <a:solidFill>
                <a:schemeClr val="bg1"/>
              </a:solidFill>
            </a:endParaRPr>
          </a:p>
          <a:p>
            <a:pPr algn="ctr"/>
            <a:r>
              <a:rPr lang="zh-CN" altLang="en-US" sz="2800" b="1" dirty="0">
                <a:solidFill>
                  <a:schemeClr val="bg1"/>
                </a:solidFill>
              </a:rPr>
              <a:t>面向</a:t>
            </a:r>
            <a:r>
              <a:rPr lang="en-US" altLang="zh-CN" sz="2800" b="1" dirty="0">
                <a:solidFill>
                  <a:schemeClr val="bg1"/>
                </a:solidFill>
              </a:rPr>
              <a:t>Stable Diffusion</a:t>
            </a:r>
            <a:r>
              <a:rPr lang="zh-CN" altLang="en-US" sz="2800" b="1" dirty="0">
                <a:solidFill>
                  <a:schemeClr val="bg1"/>
                </a:solidFill>
              </a:rPr>
              <a:t>的图像提示语优化专项赛</a:t>
            </a:r>
            <a:endParaRPr lang="en-US" altLang="zh-CN" sz="2800" b="1" dirty="0">
              <a:solidFill>
                <a:schemeClr val="bg1"/>
              </a:solidFill>
            </a:endParaRPr>
          </a:p>
          <a:p>
            <a:pPr algn="ctr"/>
            <a:endParaRPr lang="en-US" altLang="zh-CN" sz="2800" b="1" dirty="0">
              <a:solidFill>
                <a:schemeClr val="bg1"/>
              </a:solidFill>
            </a:endParaRPr>
          </a:p>
          <a:p>
            <a:pPr algn="ctr"/>
            <a:r>
              <a:rPr lang="zh-CN" altLang="en-US" sz="2800" b="1" dirty="0">
                <a:solidFill>
                  <a:schemeClr val="bg1"/>
                </a:solidFill>
              </a:rPr>
              <a:t>大车挖土队模型介绍</a:t>
            </a:r>
            <a:endParaRPr lang="zh-CN" altLang="en-US" sz="2800" b="1" dirty="0">
              <a:solidFill>
                <a:schemeClr val="bg1"/>
              </a:solidFill>
            </a:endParaRPr>
          </a:p>
        </p:txBody>
      </p:sp>
    </p:spTree>
    <p:custDataLst>
      <p:tags r:id="rId2"/>
    </p:custData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图片 5" descr="img_0157"/>
          <p:cNvPicPr>
            <a:picLocks noChangeAspect="1"/>
          </p:cNvPicPr>
          <p:nvPr>
            <p:custDataLst>
              <p:tags r:id="rId1"/>
            </p:custDataLst>
          </p:nvPr>
        </p:nvPicPr>
        <p:blipFill>
          <a:blip r:embed="rId2"/>
          <a:srcRect l="13491" t="39666" r="39785"/>
          <a:stretch>
            <a:fillRect/>
          </a:stretch>
        </p:blipFill>
        <p:spPr>
          <a:xfrm rot="1080000">
            <a:off x="7559040" y="-307340"/>
            <a:ext cx="4664710" cy="4013200"/>
          </a:xfrm>
          <a:prstGeom prst="rect">
            <a:avLst/>
          </a:prstGeom>
        </p:spPr>
      </p:pic>
      <p:sp>
        <p:nvSpPr>
          <p:cNvPr id="2" name="矩形 1"/>
          <p:cNvSpPr>
            <a:spLocks noChangeAspect="1"/>
          </p:cNvSpPr>
          <p:nvPr/>
        </p:nvSpPr>
        <p:spPr>
          <a:xfrm flipH="1">
            <a:off x="7393940" y="1488440"/>
            <a:ext cx="4798060" cy="4638675"/>
          </a:xfrm>
          <a:prstGeom prst="rect">
            <a:avLst/>
          </a:prstGeom>
          <a:solidFill>
            <a:srgbClr val="AE4949"/>
          </a:solidFill>
          <a:ln w="38100" cmpd="sng">
            <a:solidFill>
              <a:srgbClr val="AE4949"/>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a:spLocks noChangeAspect="1"/>
          </p:cNvSpPr>
          <p:nvPr/>
        </p:nvSpPr>
        <p:spPr>
          <a:xfrm flipH="1">
            <a:off x="0" y="1507490"/>
            <a:ext cx="532130" cy="4638675"/>
          </a:xfrm>
          <a:prstGeom prst="rect">
            <a:avLst/>
          </a:prstGeom>
          <a:solidFill>
            <a:srgbClr val="AE4949"/>
          </a:solidFill>
          <a:ln w="38100" cmpd="sng">
            <a:solidFill>
              <a:srgbClr val="AE4949"/>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6" name="图片 15" descr="img_0148"/>
          <p:cNvPicPr>
            <a:picLocks noChangeAspect="1"/>
          </p:cNvPicPr>
          <p:nvPr/>
        </p:nvPicPr>
        <p:blipFill>
          <a:blip r:embed="rId3"/>
          <a:srcRect l="31063" r="38053" b="37010"/>
          <a:stretch>
            <a:fillRect/>
          </a:stretch>
        </p:blipFill>
        <p:spPr>
          <a:xfrm>
            <a:off x="33655" y="-189230"/>
            <a:ext cx="878205" cy="1193165"/>
          </a:xfrm>
          <a:prstGeom prst="rect">
            <a:avLst/>
          </a:prstGeom>
        </p:spPr>
      </p:pic>
      <p:sp>
        <p:nvSpPr>
          <p:cNvPr id="17" name="文本框 16"/>
          <p:cNvSpPr txBox="1"/>
          <p:nvPr/>
        </p:nvSpPr>
        <p:spPr>
          <a:xfrm>
            <a:off x="911860" y="318135"/>
            <a:ext cx="5056233" cy="461665"/>
          </a:xfrm>
          <a:prstGeom prst="rect">
            <a:avLst/>
          </a:prstGeom>
          <a:noFill/>
        </p:spPr>
        <p:txBody>
          <a:bodyPr wrap="square" rtlCol="0">
            <a:spAutoFit/>
          </a:bodyPr>
          <a:lstStyle/>
          <a:p>
            <a:pPr algn="l"/>
            <a:r>
              <a:rPr lang="zh-CN" sz="2400" b="1" dirty="0">
                <a:solidFill>
                  <a:srgbClr val="AE4949"/>
                </a:solidFill>
                <a:latin typeface="微软雅黑" panose="020B0503020204020204" charset="-122"/>
                <a:ea typeface="微软雅黑" panose="020B0503020204020204" charset="-122"/>
                <a:cs typeface="微软雅黑" panose="020B0503020204020204" charset="-122"/>
              </a:rPr>
              <a:t>第</a:t>
            </a:r>
            <a:r>
              <a:rPr lang="zh-CN" altLang="en-US" sz="2400" b="1" dirty="0">
                <a:solidFill>
                  <a:srgbClr val="AE4949"/>
                </a:solidFill>
                <a:latin typeface="微软雅黑" panose="020B0503020204020204" charset="-122"/>
                <a:ea typeface="微软雅黑" panose="020B0503020204020204" charset="-122"/>
                <a:cs typeface="微软雅黑" panose="020B0503020204020204" charset="-122"/>
              </a:rPr>
              <a:t>二</a:t>
            </a:r>
            <a:r>
              <a:rPr lang="zh-CN" sz="2400" b="1" dirty="0">
                <a:solidFill>
                  <a:srgbClr val="AE4949"/>
                </a:solidFill>
                <a:latin typeface="微软雅黑" panose="020B0503020204020204" charset="-122"/>
                <a:ea typeface="微软雅黑" panose="020B0503020204020204" charset="-122"/>
                <a:cs typeface="微软雅黑" panose="020B0503020204020204" charset="-122"/>
              </a:rPr>
              <a:t>章 </a:t>
            </a:r>
            <a:r>
              <a:rPr lang="en-US" altLang="zh-CN" sz="2400" b="1" dirty="0">
                <a:solidFill>
                  <a:srgbClr val="AE4949"/>
                </a:solidFill>
                <a:latin typeface="微软雅黑" panose="020B0503020204020204" charset="-122"/>
                <a:ea typeface="微软雅黑" panose="020B0503020204020204" charset="-122"/>
                <a:cs typeface="微软雅黑" panose="020B0503020204020204" charset="-122"/>
              </a:rPr>
              <a:t>· VIT-L</a:t>
            </a:r>
            <a:r>
              <a:rPr lang="zh-CN" altLang="en-US" sz="2400" b="1" dirty="0">
                <a:solidFill>
                  <a:srgbClr val="AE4949"/>
                </a:solidFill>
                <a:latin typeface="微软雅黑" panose="020B0503020204020204" charset="-122"/>
                <a:ea typeface="微软雅黑" panose="020B0503020204020204" charset="-122"/>
                <a:cs typeface="微软雅黑" panose="020B0503020204020204" charset="-122"/>
              </a:rPr>
              <a:t>在比赛模型中的引入</a:t>
            </a:r>
            <a:endParaRPr lang="zh-CN" altLang="en-US" sz="2400" b="1" dirty="0">
              <a:solidFill>
                <a:srgbClr val="AE4949"/>
              </a:solidFill>
              <a:latin typeface="微软雅黑" panose="020B0503020204020204" charset="-122"/>
              <a:ea typeface="微软雅黑" panose="020B0503020204020204" charset="-122"/>
              <a:cs typeface="微软雅黑" panose="020B0503020204020204" charset="-122"/>
            </a:endParaRPr>
          </a:p>
        </p:txBody>
      </p:sp>
      <p:sp>
        <p:nvSpPr>
          <p:cNvPr id="11" name="文本框 10"/>
          <p:cNvSpPr txBox="1"/>
          <p:nvPr/>
        </p:nvSpPr>
        <p:spPr>
          <a:xfrm>
            <a:off x="745490" y="1488440"/>
            <a:ext cx="6307455" cy="4154170"/>
          </a:xfrm>
          <a:prstGeom prst="rect">
            <a:avLst/>
          </a:prstGeom>
          <a:noFill/>
        </p:spPr>
        <p:txBody>
          <a:bodyPr wrap="square" rtlCol="0">
            <a:spAutoFit/>
          </a:bodyPr>
          <a:lstStyle/>
          <a:p>
            <a:pPr algn="l"/>
            <a:r>
              <a:rPr sz="2400" dirty="0">
                <a:solidFill>
                  <a:srgbClr val="AE4949"/>
                </a:solidFill>
                <a:latin typeface="微软雅黑" panose="020B0503020204020204" charset="-122"/>
                <a:ea typeface="微软雅黑" panose="020B0503020204020204" charset="-122"/>
                <a:cs typeface="微软雅黑" panose="020B0503020204020204" charset="-122"/>
              </a:rPr>
              <a:t>CLIP</a:t>
            </a:r>
            <a:r>
              <a:rPr lang="zh-CN" sz="2400" dirty="0">
                <a:solidFill>
                  <a:srgbClr val="AE4949"/>
                </a:solidFill>
                <a:latin typeface="微软雅黑" panose="020B0503020204020204" charset="-122"/>
                <a:ea typeface="微软雅黑" panose="020B0503020204020204" charset="-122"/>
                <a:cs typeface="微软雅黑" panose="020B0503020204020204" charset="-122"/>
              </a:rPr>
              <a:t>正常</a:t>
            </a:r>
            <a:r>
              <a:rPr sz="2400" dirty="0" err="1">
                <a:solidFill>
                  <a:srgbClr val="AE4949"/>
                </a:solidFill>
                <a:latin typeface="微软雅黑" panose="020B0503020204020204" charset="-122"/>
                <a:ea typeface="微软雅黑" panose="020B0503020204020204" charset="-122"/>
                <a:cs typeface="微软雅黑" panose="020B0503020204020204" charset="-122"/>
              </a:rPr>
              <a:t>包括两个模型：Text</a:t>
            </a:r>
            <a:r>
              <a:rPr sz="2400" dirty="0">
                <a:solidFill>
                  <a:srgbClr val="AE4949"/>
                </a:solidFill>
                <a:latin typeface="微软雅黑" panose="020B0503020204020204" charset="-122"/>
                <a:ea typeface="微软雅黑" panose="020B0503020204020204" charset="-122"/>
                <a:cs typeface="微软雅黑" panose="020B0503020204020204" charset="-122"/>
              </a:rPr>
              <a:t> </a:t>
            </a:r>
            <a:r>
              <a:rPr sz="2400" dirty="0" err="1">
                <a:solidFill>
                  <a:srgbClr val="AE4949"/>
                </a:solidFill>
                <a:latin typeface="微软雅黑" panose="020B0503020204020204" charset="-122"/>
                <a:ea typeface="微软雅黑" panose="020B0503020204020204" charset="-122"/>
                <a:cs typeface="微软雅黑" panose="020B0503020204020204" charset="-122"/>
              </a:rPr>
              <a:t>Encoder和Image</a:t>
            </a:r>
            <a:r>
              <a:rPr sz="2400" dirty="0">
                <a:solidFill>
                  <a:srgbClr val="AE4949"/>
                </a:solidFill>
                <a:latin typeface="微软雅黑" panose="020B0503020204020204" charset="-122"/>
                <a:ea typeface="微软雅黑" panose="020B0503020204020204" charset="-122"/>
                <a:cs typeface="微软雅黑" panose="020B0503020204020204" charset="-122"/>
              </a:rPr>
              <a:t> Encoder</a:t>
            </a:r>
            <a:r>
              <a:rPr lang="zh-CN" sz="2400" dirty="0">
                <a:solidFill>
                  <a:srgbClr val="AE4949"/>
                </a:solidFill>
                <a:latin typeface="微软雅黑" panose="020B0503020204020204" charset="-122"/>
                <a:ea typeface="微软雅黑" panose="020B0503020204020204" charset="-122"/>
                <a:cs typeface="微软雅黑" panose="020B0503020204020204" charset="-122"/>
              </a:rPr>
              <a:t>。</a:t>
            </a:r>
            <a:endParaRPr lang="zh-CN" sz="2400" dirty="0">
              <a:solidFill>
                <a:srgbClr val="AE4949"/>
              </a:solidFill>
              <a:latin typeface="微软雅黑" panose="020B0503020204020204" charset="-122"/>
              <a:ea typeface="微软雅黑" panose="020B0503020204020204" charset="-122"/>
              <a:cs typeface="微软雅黑" panose="020B0503020204020204" charset="-122"/>
            </a:endParaRPr>
          </a:p>
          <a:p>
            <a:pPr algn="l"/>
            <a:r>
              <a:rPr sz="2400" dirty="0">
                <a:solidFill>
                  <a:srgbClr val="AE4949"/>
                </a:solidFill>
                <a:latin typeface="微软雅黑" panose="020B0503020204020204" charset="-122"/>
                <a:ea typeface="微软雅黑" panose="020B0503020204020204" charset="-122"/>
                <a:cs typeface="微软雅黑" panose="020B0503020204020204" charset="-122"/>
              </a:rPr>
              <a:t>Text </a:t>
            </a:r>
            <a:r>
              <a:rPr sz="2400" dirty="0" err="1">
                <a:solidFill>
                  <a:srgbClr val="AE4949"/>
                </a:solidFill>
                <a:latin typeface="微软雅黑" panose="020B0503020204020204" charset="-122"/>
                <a:ea typeface="微软雅黑" panose="020B0503020204020204" charset="-122"/>
                <a:cs typeface="微软雅黑" panose="020B0503020204020204" charset="-122"/>
              </a:rPr>
              <a:t>Encoder用来提取文本的特征，采用NLP中常用的text</a:t>
            </a:r>
            <a:r>
              <a:rPr sz="2400" dirty="0">
                <a:solidFill>
                  <a:srgbClr val="AE4949"/>
                </a:solidFill>
                <a:latin typeface="微软雅黑" panose="020B0503020204020204" charset="-122"/>
                <a:ea typeface="微软雅黑" panose="020B0503020204020204" charset="-122"/>
                <a:cs typeface="微软雅黑" panose="020B0503020204020204" charset="-122"/>
              </a:rPr>
              <a:t> </a:t>
            </a:r>
            <a:r>
              <a:rPr sz="2400" dirty="0" err="1">
                <a:solidFill>
                  <a:srgbClr val="AE4949"/>
                </a:solidFill>
                <a:latin typeface="微软雅黑" panose="020B0503020204020204" charset="-122"/>
                <a:ea typeface="微软雅黑" panose="020B0503020204020204" charset="-122"/>
                <a:cs typeface="微软雅黑" panose="020B0503020204020204" charset="-122"/>
              </a:rPr>
              <a:t>transformer模型</a:t>
            </a:r>
            <a:r>
              <a:rPr sz="2400" dirty="0">
                <a:solidFill>
                  <a:srgbClr val="AE4949"/>
                </a:solidFill>
                <a:latin typeface="微软雅黑" panose="020B0503020204020204" charset="-122"/>
                <a:ea typeface="微软雅黑" panose="020B0503020204020204" charset="-122"/>
                <a:cs typeface="微软雅黑" panose="020B0503020204020204" charset="-122"/>
              </a:rPr>
              <a:t>；</a:t>
            </a:r>
            <a:endParaRPr sz="2400" dirty="0">
              <a:solidFill>
                <a:srgbClr val="AE4949"/>
              </a:solidFill>
              <a:latin typeface="微软雅黑" panose="020B0503020204020204" charset="-122"/>
              <a:ea typeface="微软雅黑" panose="020B0503020204020204" charset="-122"/>
              <a:cs typeface="微软雅黑" panose="020B0503020204020204" charset="-122"/>
            </a:endParaRPr>
          </a:p>
          <a:p>
            <a:pPr algn="l"/>
            <a:r>
              <a:rPr sz="2400" dirty="0">
                <a:solidFill>
                  <a:srgbClr val="AE4949"/>
                </a:solidFill>
                <a:latin typeface="微软雅黑" panose="020B0503020204020204" charset="-122"/>
                <a:ea typeface="微软雅黑" panose="020B0503020204020204" charset="-122"/>
                <a:cs typeface="微软雅黑" panose="020B0503020204020204" charset="-122"/>
              </a:rPr>
              <a:t>Image </a:t>
            </a:r>
            <a:r>
              <a:rPr sz="2400" dirty="0" err="1">
                <a:solidFill>
                  <a:srgbClr val="AE4949"/>
                </a:solidFill>
                <a:latin typeface="微软雅黑" panose="020B0503020204020204" charset="-122"/>
                <a:ea typeface="微软雅黑" panose="020B0503020204020204" charset="-122"/>
                <a:cs typeface="微软雅黑" panose="020B0503020204020204" charset="-122"/>
              </a:rPr>
              <a:t>Encoder用来提取图像的特征，可以采用常用</a:t>
            </a:r>
            <a:r>
              <a:rPr sz="2400" b="1" i="1" dirty="0" err="1">
                <a:solidFill>
                  <a:srgbClr val="AE4949"/>
                </a:solidFill>
                <a:latin typeface="微软雅黑" panose="020B0503020204020204" charset="-122"/>
                <a:ea typeface="微软雅黑" panose="020B0503020204020204" charset="-122"/>
                <a:cs typeface="微软雅黑" panose="020B0503020204020204" charset="-122"/>
              </a:rPr>
              <a:t>vision</a:t>
            </a:r>
            <a:r>
              <a:rPr sz="2400" b="1" i="1" dirty="0">
                <a:solidFill>
                  <a:srgbClr val="AE4949"/>
                </a:solidFill>
                <a:latin typeface="微软雅黑" panose="020B0503020204020204" charset="-122"/>
                <a:ea typeface="微软雅黑" panose="020B0503020204020204" charset="-122"/>
                <a:cs typeface="微软雅黑" panose="020B0503020204020204" charset="-122"/>
              </a:rPr>
              <a:t> transformer</a:t>
            </a:r>
            <a:r>
              <a:rPr lang="zh-CN" sz="2400" dirty="0">
                <a:solidFill>
                  <a:srgbClr val="AE4949"/>
                </a:solidFill>
                <a:latin typeface="微软雅黑" panose="020B0503020204020204" charset="-122"/>
                <a:ea typeface="微软雅黑" panose="020B0503020204020204" charset="-122"/>
                <a:cs typeface="微软雅黑" panose="020B0503020204020204" charset="-122"/>
              </a:rPr>
              <a:t>模型</a:t>
            </a:r>
            <a:r>
              <a:rPr lang="zh-CN" altLang="en-US" sz="2400" dirty="0">
                <a:solidFill>
                  <a:srgbClr val="AE4949"/>
                </a:solidFill>
                <a:latin typeface="微软雅黑" panose="020B0503020204020204" charset="-122"/>
                <a:ea typeface="微软雅黑" panose="020B0503020204020204" charset="-122"/>
                <a:cs typeface="微软雅黑" panose="020B0503020204020204" charset="-122"/>
              </a:rPr>
              <a:t>。</a:t>
            </a:r>
            <a:endParaRPr lang="zh-CN" altLang="en-US" sz="2400" dirty="0">
              <a:solidFill>
                <a:srgbClr val="AE4949"/>
              </a:solidFill>
              <a:latin typeface="微软雅黑" panose="020B0503020204020204" charset="-122"/>
              <a:ea typeface="微软雅黑" panose="020B0503020204020204" charset="-122"/>
              <a:cs typeface="微软雅黑" panose="020B0503020204020204" charset="-122"/>
            </a:endParaRPr>
          </a:p>
          <a:p>
            <a:pPr algn="l"/>
            <a:endParaRPr lang="zh-CN" altLang="en-US" sz="2400" dirty="0">
              <a:solidFill>
                <a:srgbClr val="AE4949"/>
              </a:solidFill>
              <a:latin typeface="微软雅黑" panose="020B0503020204020204" charset="-122"/>
              <a:ea typeface="微软雅黑" panose="020B0503020204020204" charset="-122"/>
              <a:cs typeface="微软雅黑" panose="020B0503020204020204" charset="-122"/>
            </a:endParaRPr>
          </a:p>
          <a:p>
            <a:pPr algn="l"/>
            <a:r>
              <a:rPr lang="zh-CN" altLang="en-US" sz="2400" dirty="0">
                <a:solidFill>
                  <a:srgbClr val="AE4949"/>
                </a:solidFill>
                <a:latin typeface="微软雅黑" panose="020B0503020204020204" charset="-122"/>
                <a:ea typeface="微软雅黑" panose="020B0503020204020204" charset="-122"/>
                <a:cs typeface="微软雅黑" panose="020B0503020204020204" charset="-122"/>
              </a:rPr>
              <a:t>本次模型中引入</a:t>
            </a:r>
            <a:r>
              <a:rPr lang="en-US" altLang="zh-CN" sz="2400" dirty="0">
                <a:solidFill>
                  <a:srgbClr val="AE4949"/>
                </a:solidFill>
                <a:latin typeface="微软雅黑" panose="020B0503020204020204" charset="-122"/>
                <a:ea typeface="微软雅黑" panose="020B0503020204020204" charset="-122"/>
                <a:cs typeface="微软雅黑" panose="020B0503020204020204" charset="-122"/>
              </a:rPr>
              <a:t>vit</a:t>
            </a:r>
            <a:r>
              <a:rPr lang="zh-CN" altLang="en-US" sz="2400" dirty="0">
                <a:solidFill>
                  <a:srgbClr val="AE4949"/>
                </a:solidFill>
                <a:latin typeface="微软雅黑" panose="020B0503020204020204" charset="-122"/>
                <a:ea typeface="微软雅黑" panose="020B0503020204020204" charset="-122"/>
                <a:cs typeface="微软雅黑" panose="020B0503020204020204" charset="-122"/>
              </a:rPr>
              <a:t>主要通过利用</a:t>
            </a:r>
            <a:r>
              <a:rPr lang="en-US" altLang="zh-CN" sz="2400" dirty="0">
                <a:solidFill>
                  <a:srgbClr val="AE4949"/>
                </a:solidFill>
                <a:latin typeface="微软雅黑" panose="020B0503020204020204" charset="-122"/>
                <a:ea typeface="微软雅黑" panose="020B0503020204020204" charset="-122"/>
                <a:cs typeface="微软雅黑" panose="020B0503020204020204" charset="-122"/>
              </a:rPr>
              <a:t>CLIP</a:t>
            </a:r>
            <a:r>
              <a:rPr lang="zh-CN" altLang="en-US" sz="2400" dirty="0">
                <a:solidFill>
                  <a:srgbClr val="AE4949"/>
                </a:solidFill>
                <a:latin typeface="微软雅黑" panose="020B0503020204020204" charset="-122"/>
                <a:ea typeface="微软雅黑" panose="020B0503020204020204" charset="-122"/>
                <a:cs typeface="微软雅黑" panose="020B0503020204020204" charset="-122"/>
              </a:rPr>
              <a:t>引入基本模型，之后又通过LORA对</a:t>
            </a:r>
            <a:r>
              <a:rPr lang="en-US" altLang="zh-CN" sz="2400" dirty="0">
                <a:solidFill>
                  <a:srgbClr val="AE4949"/>
                </a:solidFill>
                <a:latin typeface="微软雅黑" panose="020B0503020204020204" charset="-122"/>
                <a:ea typeface="微软雅黑" panose="020B0503020204020204" charset="-122"/>
                <a:cs typeface="微软雅黑" panose="020B0503020204020204" charset="-122"/>
              </a:rPr>
              <a:t>vit</a:t>
            </a:r>
            <a:r>
              <a:rPr lang="zh-CN" altLang="en-US" sz="2400" dirty="0">
                <a:solidFill>
                  <a:srgbClr val="AE4949"/>
                </a:solidFill>
                <a:latin typeface="微软雅黑" panose="020B0503020204020204" charset="-122"/>
                <a:ea typeface="微软雅黑" panose="020B0503020204020204" charset="-122"/>
                <a:cs typeface="微软雅黑" panose="020B0503020204020204" charset="-122"/>
              </a:rPr>
              <a:t>模型的</a:t>
            </a:r>
            <a:r>
              <a:rPr lang="en-US" altLang="zh-CN" sz="2400" dirty="0">
                <a:solidFill>
                  <a:srgbClr val="AE4949"/>
                </a:solidFill>
                <a:latin typeface="微软雅黑" panose="020B0503020204020204" charset="-122"/>
                <a:ea typeface="微软雅黑" panose="020B0503020204020204" charset="-122"/>
                <a:cs typeface="微软雅黑" panose="020B0503020204020204" charset="-122"/>
              </a:rPr>
              <a:t>encoder</a:t>
            </a:r>
            <a:r>
              <a:rPr lang="zh-CN" altLang="en-US" sz="2400" dirty="0">
                <a:solidFill>
                  <a:srgbClr val="AE4949"/>
                </a:solidFill>
                <a:latin typeface="微软雅黑" panose="020B0503020204020204" charset="-122"/>
                <a:ea typeface="微软雅黑" panose="020B0503020204020204" charset="-122"/>
                <a:cs typeface="微软雅黑" panose="020B0503020204020204" charset="-122"/>
              </a:rPr>
              <a:t>中的</a:t>
            </a:r>
            <a:r>
              <a:rPr lang="en-US" altLang="zh-CN" sz="2400" dirty="0">
                <a:solidFill>
                  <a:srgbClr val="AE4949"/>
                </a:solidFill>
                <a:latin typeface="微软雅黑" panose="020B0503020204020204" charset="-122"/>
                <a:ea typeface="微软雅黑" panose="020B0503020204020204" charset="-122"/>
                <a:cs typeface="微软雅黑" panose="020B0503020204020204" charset="-122"/>
              </a:rPr>
              <a:t>attn</a:t>
            </a:r>
            <a:r>
              <a:rPr lang="zh-CN" altLang="en-US" sz="2400" dirty="0">
                <a:solidFill>
                  <a:srgbClr val="AE4949"/>
                </a:solidFill>
                <a:latin typeface="微软雅黑" panose="020B0503020204020204" charset="-122"/>
                <a:ea typeface="微软雅黑" panose="020B0503020204020204" charset="-122"/>
                <a:cs typeface="微软雅黑" panose="020B0503020204020204" charset="-122"/>
              </a:rPr>
              <a:t>进行改善微调，从而更好地提升模型效果。</a:t>
            </a:r>
            <a:endParaRPr lang="zh-CN" altLang="en-US" sz="2400" dirty="0">
              <a:solidFill>
                <a:srgbClr val="AE4949"/>
              </a:solidFill>
              <a:latin typeface="微软雅黑" panose="020B0503020204020204" charset="-122"/>
              <a:ea typeface="微软雅黑" panose="020B0503020204020204" charset="-122"/>
              <a:cs typeface="微软雅黑" panose="020B0503020204020204" charset="-122"/>
            </a:endParaRPr>
          </a:p>
        </p:txBody>
      </p:sp>
      <p:pic>
        <p:nvPicPr>
          <p:cNvPr id="3" name="图片 2"/>
          <p:cNvPicPr>
            <a:picLocks noChangeAspect="1"/>
          </p:cNvPicPr>
          <p:nvPr>
            <p:custDataLst>
              <p:tags r:id="rId4"/>
            </p:custDataLst>
          </p:nvPr>
        </p:nvPicPr>
        <p:blipFill>
          <a:blip r:embed="rId5"/>
          <a:stretch>
            <a:fillRect/>
          </a:stretch>
        </p:blipFill>
        <p:spPr>
          <a:xfrm>
            <a:off x="7393940" y="2532380"/>
            <a:ext cx="4798060" cy="3131820"/>
          </a:xfrm>
          <a:prstGeom prst="rect">
            <a:avLst/>
          </a:prstGeom>
        </p:spPr>
      </p:pic>
      <p:sp>
        <p:nvSpPr>
          <p:cNvPr id="5" name="文本框 4"/>
          <p:cNvSpPr txBox="1"/>
          <p:nvPr/>
        </p:nvSpPr>
        <p:spPr>
          <a:xfrm>
            <a:off x="7715885" y="1708150"/>
            <a:ext cx="4136390" cy="368300"/>
          </a:xfrm>
          <a:prstGeom prst="rect">
            <a:avLst/>
          </a:prstGeom>
          <a:noFill/>
        </p:spPr>
        <p:txBody>
          <a:bodyPr wrap="square" rtlCol="0">
            <a:spAutoFit/>
          </a:bodyPr>
          <a:lstStyle/>
          <a:p>
            <a:r>
              <a:rPr lang="zh-CN" altLang="en-US">
                <a:solidFill>
                  <a:schemeClr val="bg1"/>
                </a:solidFill>
              </a:rPr>
              <a:t>通过</a:t>
            </a:r>
            <a:r>
              <a:rPr lang="en-US" altLang="zh-CN">
                <a:solidFill>
                  <a:schemeClr val="bg1"/>
                </a:solidFill>
              </a:rPr>
              <a:t>CLIP</a:t>
            </a:r>
            <a:r>
              <a:rPr lang="zh-CN" altLang="en-US">
                <a:solidFill>
                  <a:schemeClr val="bg1"/>
                </a:solidFill>
              </a:rPr>
              <a:t>模型中的</a:t>
            </a:r>
            <a:r>
              <a:rPr lang="en-US" altLang="zh-CN">
                <a:solidFill>
                  <a:schemeClr val="bg1"/>
                </a:solidFill>
              </a:rPr>
              <a:t>image Encoder</a:t>
            </a:r>
            <a:r>
              <a:rPr lang="zh-CN" altLang="en-US">
                <a:solidFill>
                  <a:schemeClr val="bg1"/>
                </a:solidFill>
              </a:rPr>
              <a:t>引入</a:t>
            </a:r>
            <a:endParaRPr lang="zh-CN" altLang="en-US">
              <a:solidFill>
                <a:schemeClr val="bg1"/>
              </a:solidFill>
            </a:endParaRPr>
          </a:p>
        </p:txBody>
      </p:sp>
      <p:sp>
        <p:nvSpPr>
          <p:cNvPr id="7" name="文本框 6"/>
          <p:cNvSpPr txBox="1"/>
          <p:nvPr/>
        </p:nvSpPr>
        <p:spPr>
          <a:xfrm>
            <a:off x="416906" y="6447234"/>
            <a:ext cx="9310562" cy="246221"/>
          </a:xfrm>
          <a:prstGeom prst="rect">
            <a:avLst/>
          </a:prstGeom>
          <a:noFill/>
        </p:spPr>
        <p:txBody>
          <a:bodyPr wrap="none" rtlCol="0">
            <a:spAutoFit/>
          </a:bodyPr>
          <a:lstStyle/>
          <a:p>
            <a:r>
              <a:rPr lang="zh-CN" altLang="en-US" sz="1000" dirty="0">
                <a:latin typeface="Roboto" panose="020F0502020204030204" pitchFamily="2" charset="0"/>
              </a:rPr>
              <a:t>图片来源：</a:t>
            </a:r>
            <a:r>
              <a:rPr lang="en-US" altLang="zh-CN" sz="1000" b="0" i="0" dirty="0">
                <a:effectLst/>
                <a:latin typeface="Roboto" panose="020F0502020204030204" pitchFamily="2" charset="0"/>
              </a:rPr>
              <a:t>Radford, Alec et al. “Learning Transferable Visual Models From Natural Language Supervision.” International Conference on Machine Learning (2021).</a:t>
            </a:r>
            <a:endParaRPr lang="zh-CN" altLang="en-US" sz="1000" dirty="0"/>
          </a:p>
        </p:txBody>
      </p:sp>
    </p:spTree>
    <p:custDataLst>
      <p:tags r:id="rId6"/>
    </p:custData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0" y="-57150"/>
            <a:ext cx="10058400" cy="6700520"/>
            <a:chOff x="0" y="-90"/>
            <a:chExt cx="15840" cy="10552"/>
          </a:xfrm>
        </p:grpSpPr>
        <p:pic>
          <p:nvPicPr>
            <p:cNvPr id="4" name="图片 3" descr="img_0158"/>
            <p:cNvPicPr>
              <a:picLocks noChangeAspect="1"/>
            </p:cNvPicPr>
            <p:nvPr/>
          </p:nvPicPr>
          <p:blipFill>
            <a:blip r:embed="rId1"/>
            <a:stretch>
              <a:fillRect/>
            </a:stretch>
          </p:blipFill>
          <p:spPr>
            <a:xfrm>
              <a:off x="0" y="-90"/>
              <a:ext cx="15840" cy="10553"/>
            </a:xfrm>
            <a:prstGeom prst="rect">
              <a:avLst/>
            </a:prstGeom>
          </p:spPr>
        </p:pic>
        <p:sp>
          <p:nvSpPr>
            <p:cNvPr id="2" name="矩形 1"/>
            <p:cNvSpPr/>
            <p:nvPr/>
          </p:nvSpPr>
          <p:spPr>
            <a:xfrm>
              <a:off x="2586" y="4050"/>
              <a:ext cx="1853" cy="1226"/>
            </a:xfrm>
            <a:prstGeom prst="rect">
              <a:avLst/>
            </a:prstGeom>
            <a:solidFill>
              <a:schemeClr val="bg1"/>
            </a:solidFill>
            <a:ln w="28575" cmpd="sng">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3" name="组合 12"/>
          <p:cNvGrpSpPr/>
          <p:nvPr/>
        </p:nvGrpSpPr>
        <p:grpSpPr>
          <a:xfrm>
            <a:off x="1607185" y="2517775"/>
            <a:ext cx="9448800" cy="1329055"/>
            <a:chOff x="4068" y="2539"/>
            <a:chExt cx="14880" cy="2093"/>
          </a:xfrm>
        </p:grpSpPr>
        <p:sp>
          <p:nvSpPr>
            <p:cNvPr id="14" name="文本框 13"/>
            <p:cNvSpPr txBox="1"/>
            <p:nvPr/>
          </p:nvSpPr>
          <p:spPr>
            <a:xfrm>
              <a:off x="4682" y="3178"/>
              <a:ext cx="14266" cy="1454"/>
            </a:xfrm>
            <a:prstGeom prst="rect">
              <a:avLst/>
            </a:prstGeom>
            <a:noFill/>
          </p:spPr>
          <p:txBody>
            <a:bodyPr wrap="square" rtlCol="0">
              <a:spAutoFit/>
            </a:bodyPr>
            <a:lstStyle/>
            <a:p>
              <a:pPr algn="l"/>
              <a:r>
                <a:rPr lang="zh-CN" sz="5400" b="1" dirty="0">
                  <a:solidFill>
                    <a:srgbClr val="AE4949"/>
                  </a:solidFill>
                  <a:latin typeface="微软雅黑" panose="020B0503020204020204" charset="-122"/>
                  <a:ea typeface="微软雅黑" panose="020B0503020204020204" charset="-122"/>
                  <a:cs typeface="微软雅黑" panose="020B0503020204020204" charset="-122"/>
                </a:rPr>
                <a:t>第</a:t>
              </a:r>
              <a:r>
                <a:rPr lang="zh-CN" altLang="en-US" sz="5400" b="1" dirty="0">
                  <a:solidFill>
                    <a:srgbClr val="AE4949"/>
                  </a:solidFill>
                  <a:latin typeface="微软雅黑" panose="020B0503020204020204" charset="-122"/>
                  <a:ea typeface="微软雅黑" panose="020B0503020204020204" charset="-122"/>
                  <a:cs typeface="微软雅黑" panose="020B0503020204020204" charset="-122"/>
                </a:rPr>
                <a:t>三</a:t>
              </a:r>
              <a:r>
                <a:rPr lang="zh-CN" sz="5400" b="1" dirty="0">
                  <a:solidFill>
                    <a:srgbClr val="AE4949"/>
                  </a:solidFill>
                  <a:latin typeface="微软雅黑" panose="020B0503020204020204" charset="-122"/>
                  <a:ea typeface="微软雅黑" panose="020B0503020204020204" charset="-122"/>
                  <a:cs typeface="微软雅黑" panose="020B0503020204020204" charset="-122"/>
                </a:rPr>
                <a:t>章 </a:t>
              </a:r>
              <a:r>
                <a:rPr lang="en-US" altLang="zh-CN" sz="5400" b="1" dirty="0">
                  <a:solidFill>
                    <a:srgbClr val="AE4949"/>
                  </a:solidFill>
                  <a:latin typeface="微软雅黑" panose="020B0503020204020204" charset="-122"/>
                  <a:ea typeface="微软雅黑" panose="020B0503020204020204" charset="-122"/>
                  <a:cs typeface="微软雅黑" panose="020B0503020204020204" charset="-122"/>
                </a:rPr>
                <a:t>· CLIP</a:t>
              </a:r>
              <a:r>
                <a:rPr lang="zh-CN" altLang="en-US" sz="5400" b="1" dirty="0">
                  <a:solidFill>
                    <a:srgbClr val="AE4949"/>
                  </a:solidFill>
                  <a:latin typeface="微软雅黑" panose="020B0503020204020204" charset="-122"/>
                  <a:ea typeface="微软雅黑" panose="020B0503020204020204" charset="-122"/>
                  <a:cs typeface="微软雅黑" panose="020B0503020204020204" charset="-122"/>
                </a:rPr>
                <a:t>模型介绍</a:t>
              </a:r>
              <a:endParaRPr lang="zh-CN" altLang="en-US" sz="5400" b="1" dirty="0">
                <a:solidFill>
                  <a:srgbClr val="AE4949"/>
                </a:solidFill>
                <a:latin typeface="微软雅黑" panose="020B0503020204020204" charset="-122"/>
                <a:ea typeface="微软雅黑" panose="020B0503020204020204" charset="-122"/>
                <a:cs typeface="微软雅黑" panose="020B0503020204020204" charset="-122"/>
              </a:endParaRPr>
            </a:p>
          </p:txBody>
        </p:sp>
        <p:pic>
          <p:nvPicPr>
            <p:cNvPr id="11" name="图片 10" descr="img_0137"/>
            <p:cNvPicPr>
              <a:picLocks noChangeAspect="1"/>
            </p:cNvPicPr>
            <p:nvPr/>
          </p:nvPicPr>
          <p:blipFill>
            <a:blip r:embed="rId2"/>
            <a:srcRect l="80543" t="51293" r="11888" b="35535"/>
            <a:stretch>
              <a:fillRect/>
            </a:stretch>
          </p:blipFill>
          <p:spPr>
            <a:xfrm rot="21120000">
              <a:off x="4068" y="2539"/>
              <a:ext cx="1199" cy="1390"/>
            </a:xfrm>
            <a:prstGeom prst="rect">
              <a:avLst/>
            </a:prstGeom>
          </p:spPr>
        </p:pic>
      </p:grpSp>
    </p:spTree>
    <p:custDataLst>
      <p:tags r:id="rId3"/>
    </p:custData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14"/>
          <p:cNvSpPr txBox="1"/>
          <p:nvPr/>
        </p:nvSpPr>
        <p:spPr>
          <a:xfrm>
            <a:off x="472757" y="4001279"/>
            <a:ext cx="8898277" cy="1932601"/>
          </a:xfrm>
          <a:prstGeom prst="rect">
            <a:avLst/>
          </a:prstGeom>
          <a:noFill/>
        </p:spPr>
        <p:txBody>
          <a:bodyPr wrap="square" rtlCol="0">
            <a:noAutofit/>
          </a:bodyPr>
          <a:lstStyle/>
          <a:p>
            <a:r>
              <a:rPr lang="zh-CN" altLang="en-US" sz="2400" b="1" dirty="0">
                <a:solidFill>
                  <a:srgbClr val="AE4949"/>
                </a:solidFill>
                <a:latin typeface="微软雅黑" panose="020B0503020204020204" charset="-122"/>
                <a:ea typeface="微软雅黑" panose="020B0503020204020204" charset="-122"/>
              </a:rPr>
              <a:t>模型训练步骤：</a:t>
            </a:r>
            <a:endParaRPr lang="en-US" altLang="zh-CN" sz="2400" b="1" dirty="0">
              <a:solidFill>
                <a:srgbClr val="AE4949"/>
              </a:solidFill>
              <a:latin typeface="微软雅黑" panose="020B0503020204020204" charset="-122"/>
              <a:ea typeface="微软雅黑" panose="020B0503020204020204" charset="-122"/>
            </a:endParaRPr>
          </a:p>
          <a:p>
            <a:endParaRPr lang="en-US" altLang="zh-CN" sz="1400" b="1" dirty="0">
              <a:solidFill>
                <a:srgbClr val="AE4949"/>
              </a:solidFill>
              <a:latin typeface="微软雅黑" panose="020B0503020204020204" charset="-122"/>
              <a:ea typeface="微软雅黑" panose="020B0503020204020204" charset="-122"/>
            </a:endParaRPr>
          </a:p>
          <a:p>
            <a:r>
              <a:rPr lang="en-US" altLang="zh-CN" sz="1600" b="1" dirty="0">
                <a:solidFill>
                  <a:srgbClr val="AE4949"/>
                </a:solidFill>
                <a:latin typeface="微软雅黑" panose="020B0503020204020204" charset="-122"/>
                <a:ea typeface="微软雅黑" panose="020B0503020204020204" charset="-122"/>
              </a:rPr>
              <a:t>1</a:t>
            </a:r>
            <a:r>
              <a:rPr lang="zh-CN" altLang="en-US" sz="1600" b="1" dirty="0">
                <a:solidFill>
                  <a:srgbClr val="AE4949"/>
                </a:solidFill>
                <a:latin typeface="微软雅黑" panose="020B0503020204020204" charset="-122"/>
                <a:ea typeface="微软雅黑" panose="020B0503020204020204" charset="-122"/>
              </a:rPr>
              <a:t>、输入图片</a:t>
            </a:r>
            <a:r>
              <a:rPr lang="en-US" altLang="zh-CN" sz="1600" b="1" dirty="0">
                <a:solidFill>
                  <a:srgbClr val="AE4949"/>
                </a:solidFill>
                <a:latin typeface="微软雅黑" panose="020B0503020204020204" charset="-122"/>
                <a:ea typeface="微软雅黑" panose="020B0503020204020204" charset="-122"/>
              </a:rPr>
              <a:t>-&gt;</a:t>
            </a:r>
            <a:r>
              <a:rPr lang="zh-CN" altLang="en-US" sz="1600" b="1" dirty="0">
                <a:solidFill>
                  <a:srgbClr val="AE4949"/>
                </a:solidFill>
                <a:latin typeface="微软雅黑" panose="020B0503020204020204" charset="-122"/>
                <a:ea typeface="微软雅黑" panose="020B0503020204020204" charset="-122"/>
              </a:rPr>
              <a:t>图像编码器（</a:t>
            </a:r>
            <a:r>
              <a:rPr lang="en-US" altLang="zh-CN" sz="1600" b="1" dirty="0">
                <a:solidFill>
                  <a:srgbClr val="AE4949"/>
                </a:solidFill>
                <a:latin typeface="微软雅黑" panose="020B0503020204020204" charset="-122"/>
                <a:ea typeface="微软雅黑" panose="020B0503020204020204" charset="-122"/>
              </a:rPr>
              <a:t>vision transformer</a:t>
            </a:r>
            <a:r>
              <a:rPr lang="zh-CN" altLang="en-US" sz="1600" b="1" dirty="0">
                <a:solidFill>
                  <a:srgbClr val="AE4949"/>
                </a:solidFill>
                <a:latin typeface="微软雅黑" panose="020B0503020204020204" charset="-122"/>
                <a:ea typeface="微软雅黑" panose="020B0503020204020204" charset="-122"/>
              </a:rPr>
              <a:t>）</a:t>
            </a:r>
            <a:r>
              <a:rPr lang="en-US" altLang="zh-CN" sz="1600" b="1" dirty="0">
                <a:solidFill>
                  <a:srgbClr val="AE4949"/>
                </a:solidFill>
                <a:latin typeface="微软雅黑" panose="020B0503020204020204" charset="-122"/>
                <a:ea typeface="微软雅黑" panose="020B0503020204020204" charset="-122"/>
              </a:rPr>
              <a:t>-&gt;</a:t>
            </a:r>
            <a:r>
              <a:rPr lang="zh-CN" altLang="en-US" sz="1600" b="1" dirty="0">
                <a:solidFill>
                  <a:srgbClr val="AE4949"/>
                </a:solidFill>
                <a:latin typeface="微软雅黑" panose="020B0503020204020204" charset="-122"/>
                <a:ea typeface="微软雅黑" panose="020B0503020204020204" charset="-122"/>
              </a:rPr>
              <a:t>图片特征向量</a:t>
            </a:r>
            <a:endParaRPr lang="en-US" altLang="zh-CN" sz="1600" b="1" dirty="0">
              <a:solidFill>
                <a:srgbClr val="AE4949"/>
              </a:solidFill>
              <a:latin typeface="微软雅黑" panose="020B0503020204020204" charset="-122"/>
              <a:ea typeface="微软雅黑" panose="020B0503020204020204" charset="-122"/>
            </a:endParaRPr>
          </a:p>
          <a:p>
            <a:r>
              <a:rPr lang="en-US" altLang="zh-CN" sz="1600" b="1" dirty="0">
                <a:solidFill>
                  <a:srgbClr val="AE4949"/>
                </a:solidFill>
                <a:latin typeface="微软雅黑" panose="020B0503020204020204" charset="-122"/>
                <a:ea typeface="微软雅黑" panose="020B0503020204020204" charset="-122"/>
              </a:rPr>
              <a:t>2</a:t>
            </a:r>
            <a:r>
              <a:rPr lang="zh-CN" altLang="en-US" sz="1600" b="1" dirty="0">
                <a:solidFill>
                  <a:srgbClr val="AE4949"/>
                </a:solidFill>
                <a:latin typeface="微软雅黑" panose="020B0503020204020204" charset="-122"/>
                <a:ea typeface="微软雅黑" panose="020B0503020204020204" charset="-122"/>
              </a:rPr>
              <a:t>、输入文字</a:t>
            </a:r>
            <a:r>
              <a:rPr lang="en-US" altLang="zh-CN" sz="1600" b="1" dirty="0">
                <a:solidFill>
                  <a:srgbClr val="AE4949"/>
                </a:solidFill>
                <a:latin typeface="微软雅黑" panose="020B0503020204020204" charset="-122"/>
                <a:ea typeface="微软雅黑" panose="020B0503020204020204" charset="-122"/>
              </a:rPr>
              <a:t>-&gt;</a:t>
            </a:r>
            <a:r>
              <a:rPr lang="zh-CN" altLang="en-US" sz="1600" b="1" dirty="0">
                <a:solidFill>
                  <a:srgbClr val="AE4949"/>
                </a:solidFill>
                <a:latin typeface="微软雅黑" panose="020B0503020204020204" charset="-122"/>
                <a:ea typeface="微软雅黑" panose="020B0503020204020204" charset="-122"/>
              </a:rPr>
              <a:t>文本编码器（</a:t>
            </a:r>
            <a:r>
              <a:rPr lang="en-US" altLang="zh-CN" sz="1600" b="1" dirty="0">
                <a:solidFill>
                  <a:srgbClr val="AE4949"/>
                </a:solidFill>
                <a:latin typeface="微软雅黑" panose="020B0503020204020204" charset="-122"/>
                <a:ea typeface="微软雅黑" panose="020B0503020204020204" charset="-122"/>
              </a:rPr>
              <a:t>text </a:t>
            </a:r>
            <a:r>
              <a:rPr lang="zh-CN" altLang="en-US" sz="1600" b="1" dirty="0">
                <a:solidFill>
                  <a:srgbClr val="AE4949"/>
                </a:solidFill>
                <a:latin typeface="微软雅黑" panose="020B0503020204020204" charset="-122"/>
                <a:ea typeface="微软雅黑" panose="020B0503020204020204" charset="-122"/>
              </a:rPr>
              <a:t>）</a:t>
            </a:r>
            <a:r>
              <a:rPr lang="en-US" altLang="zh-CN" sz="1600" b="1" dirty="0">
                <a:solidFill>
                  <a:srgbClr val="AE4949"/>
                </a:solidFill>
                <a:latin typeface="微软雅黑" panose="020B0503020204020204" charset="-122"/>
                <a:ea typeface="微软雅黑" panose="020B0503020204020204" charset="-122"/>
              </a:rPr>
              <a:t>-&gt;</a:t>
            </a:r>
            <a:r>
              <a:rPr lang="zh-CN" altLang="en-US" sz="1600" b="1" dirty="0">
                <a:solidFill>
                  <a:srgbClr val="AE4949"/>
                </a:solidFill>
                <a:latin typeface="微软雅黑" panose="020B0503020204020204" charset="-122"/>
                <a:ea typeface="微软雅黑" panose="020B0503020204020204" charset="-122"/>
              </a:rPr>
              <a:t>文本特征向量</a:t>
            </a:r>
            <a:endParaRPr lang="en-US" altLang="zh-CN" sz="1600" b="1" dirty="0">
              <a:solidFill>
                <a:srgbClr val="AE4949"/>
              </a:solidFill>
              <a:latin typeface="微软雅黑" panose="020B0503020204020204" charset="-122"/>
              <a:ea typeface="微软雅黑" panose="020B0503020204020204" charset="-122"/>
            </a:endParaRPr>
          </a:p>
          <a:p>
            <a:r>
              <a:rPr lang="en-US" altLang="zh-CN" sz="1600" b="1" dirty="0">
                <a:solidFill>
                  <a:srgbClr val="AE4949"/>
                </a:solidFill>
                <a:latin typeface="微软雅黑" panose="020B0503020204020204" charset="-122"/>
                <a:ea typeface="微软雅黑" panose="020B0503020204020204" charset="-122"/>
              </a:rPr>
              <a:t>3</a:t>
            </a:r>
            <a:r>
              <a:rPr lang="zh-CN" altLang="en-US" sz="1600" b="1" dirty="0">
                <a:solidFill>
                  <a:srgbClr val="AE4949"/>
                </a:solidFill>
                <a:latin typeface="微软雅黑" panose="020B0503020204020204" charset="-122"/>
                <a:ea typeface="微软雅黑" panose="020B0503020204020204" charset="-122"/>
              </a:rPr>
              <a:t>、对两个特征进行线性投射，得到相同维度的特征，并进行</a:t>
            </a:r>
            <a:r>
              <a:rPr lang="en-US" altLang="zh-CN" sz="1600" b="1" dirty="0">
                <a:solidFill>
                  <a:srgbClr val="AE4949"/>
                </a:solidFill>
                <a:latin typeface="微软雅黑" panose="020B0503020204020204" charset="-122"/>
                <a:ea typeface="微软雅黑" panose="020B0503020204020204" charset="-122"/>
              </a:rPr>
              <a:t>L2</a:t>
            </a:r>
            <a:r>
              <a:rPr lang="zh-CN" altLang="en-US" sz="1600" b="1" dirty="0">
                <a:solidFill>
                  <a:srgbClr val="AE4949"/>
                </a:solidFill>
                <a:latin typeface="微软雅黑" panose="020B0503020204020204" charset="-122"/>
                <a:ea typeface="微软雅黑" panose="020B0503020204020204" charset="-122"/>
              </a:rPr>
              <a:t>归一化</a:t>
            </a:r>
            <a:endParaRPr lang="en-US" altLang="zh-CN" sz="1600" b="1" dirty="0">
              <a:solidFill>
                <a:srgbClr val="AE4949"/>
              </a:solidFill>
              <a:latin typeface="微软雅黑" panose="020B0503020204020204" charset="-122"/>
              <a:ea typeface="微软雅黑" panose="020B0503020204020204" charset="-122"/>
            </a:endParaRPr>
          </a:p>
          <a:p>
            <a:r>
              <a:rPr lang="en-US" altLang="zh-CN" sz="1600" b="1" dirty="0">
                <a:solidFill>
                  <a:srgbClr val="AE4949"/>
                </a:solidFill>
                <a:latin typeface="微软雅黑" panose="020B0503020204020204" charset="-122"/>
                <a:ea typeface="微软雅黑" panose="020B0503020204020204" charset="-122"/>
              </a:rPr>
              <a:t>4</a:t>
            </a:r>
            <a:r>
              <a:rPr lang="zh-CN" altLang="en-US" sz="1600" b="1" dirty="0">
                <a:solidFill>
                  <a:srgbClr val="AE4949"/>
                </a:solidFill>
                <a:latin typeface="微软雅黑" panose="020B0503020204020204" charset="-122"/>
                <a:ea typeface="微软雅黑" panose="020B0503020204020204" charset="-122"/>
              </a:rPr>
              <a:t>、计算两个特征向量的相似度（夹角余弦）</a:t>
            </a:r>
            <a:endParaRPr lang="en-US" altLang="zh-CN" sz="1600" b="1" dirty="0">
              <a:solidFill>
                <a:srgbClr val="AE4949"/>
              </a:solidFill>
              <a:latin typeface="微软雅黑" panose="020B0503020204020204" charset="-122"/>
              <a:ea typeface="微软雅黑" panose="020B0503020204020204" charset="-122"/>
            </a:endParaRPr>
          </a:p>
          <a:p>
            <a:r>
              <a:rPr lang="en-US" altLang="zh-CN" sz="1600" b="1" dirty="0">
                <a:solidFill>
                  <a:srgbClr val="AE4949"/>
                </a:solidFill>
                <a:latin typeface="微软雅黑" panose="020B0503020204020204" charset="-122"/>
                <a:ea typeface="微软雅黑" panose="020B0503020204020204" charset="-122"/>
              </a:rPr>
              <a:t>5</a:t>
            </a:r>
            <a:r>
              <a:rPr lang="zh-CN" altLang="en-US" sz="1600" b="1" dirty="0">
                <a:solidFill>
                  <a:srgbClr val="AE4949"/>
                </a:solidFill>
                <a:latin typeface="微软雅黑" panose="020B0503020204020204" charset="-122"/>
                <a:ea typeface="微软雅黑" panose="020B0503020204020204" charset="-122"/>
              </a:rPr>
              <a:t>、对</a:t>
            </a:r>
            <a:r>
              <a:rPr lang="en-US" altLang="zh-CN" sz="1600" b="1" dirty="0">
                <a:solidFill>
                  <a:srgbClr val="AE4949"/>
                </a:solidFill>
                <a:latin typeface="微软雅黑" panose="020B0503020204020204" charset="-122"/>
                <a:ea typeface="微软雅黑" panose="020B0503020204020204" charset="-122"/>
              </a:rPr>
              <a:t>n</a:t>
            </a:r>
            <a:r>
              <a:rPr lang="zh-CN" altLang="en-US" sz="1600" b="1" dirty="0">
                <a:solidFill>
                  <a:srgbClr val="AE4949"/>
                </a:solidFill>
                <a:latin typeface="微软雅黑" panose="020B0503020204020204" charset="-122"/>
                <a:ea typeface="微软雅黑" panose="020B0503020204020204" charset="-122"/>
              </a:rPr>
              <a:t>个类别进行</a:t>
            </a:r>
            <a:r>
              <a:rPr lang="en-US" altLang="zh-CN" sz="1600" b="1" dirty="0" err="1">
                <a:solidFill>
                  <a:srgbClr val="AE4949"/>
                </a:solidFill>
                <a:latin typeface="微软雅黑" panose="020B0503020204020204" charset="-122"/>
                <a:ea typeface="微软雅黑" panose="020B0503020204020204" charset="-122"/>
              </a:rPr>
              <a:t>softmax</a:t>
            </a:r>
            <a:r>
              <a:rPr lang="zh-CN" altLang="en-US" sz="1600" b="1" dirty="0">
                <a:solidFill>
                  <a:srgbClr val="AE4949"/>
                </a:solidFill>
                <a:latin typeface="微软雅黑" panose="020B0503020204020204" charset="-122"/>
                <a:ea typeface="微软雅黑" panose="020B0503020204020204" charset="-122"/>
              </a:rPr>
              <a:t>，确定个正样本和个负样本，并最大化正样本的权重</a:t>
            </a:r>
            <a:endParaRPr lang="zh-CN" altLang="en-US" sz="1600" b="1" dirty="0">
              <a:solidFill>
                <a:srgbClr val="AE4949"/>
              </a:solidFill>
              <a:latin typeface="微软雅黑" panose="020B0503020204020204" charset="-122"/>
              <a:ea typeface="微软雅黑" panose="020B0503020204020204" charset="-122"/>
            </a:endParaRPr>
          </a:p>
        </p:txBody>
      </p:sp>
      <p:pic>
        <p:nvPicPr>
          <p:cNvPr id="16" name="图片 15" descr="img_0148"/>
          <p:cNvPicPr>
            <a:picLocks noChangeAspect="1"/>
          </p:cNvPicPr>
          <p:nvPr/>
        </p:nvPicPr>
        <p:blipFill>
          <a:blip r:embed="rId1"/>
          <a:srcRect l="31063" r="38053" b="37010"/>
          <a:stretch>
            <a:fillRect/>
          </a:stretch>
        </p:blipFill>
        <p:spPr>
          <a:xfrm>
            <a:off x="33655" y="-204470"/>
            <a:ext cx="878205" cy="1193165"/>
          </a:xfrm>
          <a:prstGeom prst="rect">
            <a:avLst/>
          </a:prstGeom>
        </p:spPr>
      </p:pic>
      <p:sp>
        <p:nvSpPr>
          <p:cNvPr id="17" name="文本框 16"/>
          <p:cNvSpPr txBox="1"/>
          <p:nvPr/>
        </p:nvSpPr>
        <p:spPr>
          <a:xfrm>
            <a:off x="911860" y="302895"/>
            <a:ext cx="4280535" cy="460375"/>
          </a:xfrm>
          <a:prstGeom prst="rect">
            <a:avLst/>
          </a:prstGeom>
          <a:noFill/>
        </p:spPr>
        <p:txBody>
          <a:bodyPr wrap="square" rtlCol="0">
            <a:spAutoFit/>
          </a:bodyPr>
          <a:lstStyle/>
          <a:p>
            <a:pPr algn="l"/>
            <a:r>
              <a:rPr lang="zh-CN" sz="2400" b="1" dirty="0">
                <a:solidFill>
                  <a:srgbClr val="AE4949"/>
                </a:solidFill>
                <a:latin typeface="微软雅黑" panose="020B0503020204020204" charset="-122"/>
                <a:ea typeface="微软雅黑" panose="020B0503020204020204" charset="-122"/>
                <a:cs typeface="微软雅黑" panose="020B0503020204020204" charset="-122"/>
              </a:rPr>
              <a:t>第</a:t>
            </a:r>
            <a:r>
              <a:rPr lang="zh-CN" altLang="en-US" sz="2400" b="1" dirty="0">
                <a:solidFill>
                  <a:srgbClr val="AE4949"/>
                </a:solidFill>
                <a:latin typeface="微软雅黑" panose="020B0503020204020204" charset="-122"/>
                <a:ea typeface="微软雅黑" panose="020B0503020204020204" charset="-122"/>
                <a:cs typeface="微软雅黑" panose="020B0503020204020204" charset="-122"/>
              </a:rPr>
              <a:t>三</a:t>
            </a:r>
            <a:r>
              <a:rPr lang="zh-CN" sz="2400" b="1" dirty="0">
                <a:solidFill>
                  <a:srgbClr val="AE4949"/>
                </a:solidFill>
                <a:latin typeface="微软雅黑" panose="020B0503020204020204" charset="-122"/>
                <a:ea typeface="微软雅黑" panose="020B0503020204020204" charset="-122"/>
                <a:cs typeface="微软雅黑" panose="020B0503020204020204" charset="-122"/>
              </a:rPr>
              <a:t>章 · </a:t>
            </a:r>
            <a:r>
              <a:rPr lang="en-US" altLang="zh-CN" sz="2400" b="1" dirty="0">
                <a:solidFill>
                  <a:srgbClr val="AE4949"/>
                </a:solidFill>
                <a:latin typeface="微软雅黑" panose="020B0503020204020204" charset="-122"/>
                <a:ea typeface="微软雅黑" panose="020B0503020204020204" charset="-122"/>
                <a:cs typeface="微软雅黑" panose="020B0503020204020204" charset="-122"/>
              </a:rPr>
              <a:t>CLIP</a:t>
            </a:r>
            <a:r>
              <a:rPr lang="zh-CN" altLang="en-US" sz="2400" b="1" dirty="0">
                <a:solidFill>
                  <a:srgbClr val="AE4949"/>
                </a:solidFill>
                <a:latin typeface="微软雅黑" panose="020B0503020204020204" charset="-122"/>
                <a:ea typeface="微软雅黑" panose="020B0503020204020204" charset="-122"/>
                <a:cs typeface="微软雅黑" panose="020B0503020204020204" charset="-122"/>
              </a:rPr>
              <a:t>模型介绍</a:t>
            </a:r>
            <a:endParaRPr lang="zh-CN" sz="2400" b="1" dirty="0">
              <a:solidFill>
                <a:srgbClr val="AE4949"/>
              </a:solidFill>
              <a:latin typeface="微软雅黑" panose="020B0503020204020204" charset="-122"/>
              <a:ea typeface="微软雅黑" panose="020B0503020204020204" charset="-122"/>
              <a:cs typeface="微软雅黑" panose="020B0503020204020204" charset="-122"/>
              <a:sym typeface="+mn-ea"/>
            </a:endParaRPr>
          </a:p>
        </p:txBody>
      </p:sp>
      <p:pic>
        <p:nvPicPr>
          <p:cNvPr id="4" name="图片 3"/>
          <p:cNvPicPr>
            <a:picLocks noChangeAspect="1"/>
          </p:cNvPicPr>
          <p:nvPr/>
        </p:nvPicPr>
        <p:blipFill rotWithShape="1">
          <a:blip r:embed="rId2">
            <a:extLst>
              <a:ext uri="{28A0092B-C50C-407E-A947-70E740481C1C}">
                <a14:useLocalDpi xmlns:a14="http://schemas.microsoft.com/office/drawing/2010/main" val="0"/>
              </a:ext>
            </a:extLst>
          </a:blip>
          <a:srcRect r="50000"/>
          <a:stretch>
            <a:fillRect/>
          </a:stretch>
        </p:blipFill>
        <p:spPr>
          <a:xfrm>
            <a:off x="5192395" y="452474"/>
            <a:ext cx="5034459" cy="3548805"/>
          </a:xfrm>
          <a:prstGeom prst="rect">
            <a:avLst/>
          </a:prstGeom>
        </p:spPr>
      </p:pic>
      <p:sp>
        <p:nvSpPr>
          <p:cNvPr id="2" name="文本框 1"/>
          <p:cNvSpPr txBox="1"/>
          <p:nvPr/>
        </p:nvSpPr>
        <p:spPr>
          <a:xfrm>
            <a:off x="472758" y="1407538"/>
            <a:ext cx="3903300" cy="2250061"/>
          </a:xfrm>
          <a:prstGeom prst="rect">
            <a:avLst/>
          </a:prstGeom>
          <a:noFill/>
        </p:spPr>
        <p:txBody>
          <a:bodyPr wrap="square" rtlCol="0">
            <a:noAutofit/>
          </a:bodyPr>
          <a:lstStyle/>
          <a:p>
            <a:pPr algn="l"/>
            <a:r>
              <a:rPr lang="en-US" altLang="zh-CN" b="1" dirty="0">
                <a:solidFill>
                  <a:srgbClr val="AE4949"/>
                </a:solidFill>
                <a:latin typeface="微软雅黑" panose="020B0503020204020204" charset="-122"/>
                <a:ea typeface="微软雅黑" panose="020B0503020204020204" charset="-122"/>
              </a:rPr>
              <a:t>CLIP</a:t>
            </a:r>
            <a:r>
              <a:rPr lang="zh-CN" altLang="en-US" b="1" dirty="0">
                <a:solidFill>
                  <a:srgbClr val="AE4949"/>
                </a:solidFill>
                <a:latin typeface="微软雅黑" panose="020B0503020204020204" charset="-122"/>
                <a:ea typeface="微软雅黑" panose="020B0503020204020204" charset="-122"/>
              </a:rPr>
              <a:t>（</a:t>
            </a:r>
            <a:r>
              <a:rPr lang="en-US" altLang="zh-CN" b="1" dirty="0">
                <a:solidFill>
                  <a:srgbClr val="AE4949"/>
                </a:solidFill>
                <a:latin typeface="微软雅黑" panose="020B0503020204020204" charset="-122"/>
                <a:ea typeface="微软雅黑" panose="020B0503020204020204" charset="-122"/>
              </a:rPr>
              <a:t>Contrastive Language-Image Pre-training</a:t>
            </a:r>
            <a:r>
              <a:rPr lang="zh-CN" altLang="en-US" b="1" dirty="0">
                <a:solidFill>
                  <a:srgbClr val="AE4949"/>
                </a:solidFill>
                <a:latin typeface="微软雅黑" panose="020B0503020204020204" charset="-122"/>
                <a:ea typeface="微软雅黑" panose="020B0503020204020204" charset="-122"/>
              </a:rPr>
              <a:t>）是</a:t>
            </a:r>
            <a:r>
              <a:rPr lang="en-US" altLang="zh-CN" b="1" dirty="0">
                <a:solidFill>
                  <a:srgbClr val="AE4949"/>
                </a:solidFill>
                <a:latin typeface="微软雅黑" panose="020B0503020204020204" charset="-122"/>
                <a:ea typeface="微软雅黑" panose="020B0503020204020204" charset="-122"/>
              </a:rPr>
              <a:t>OpenAI</a:t>
            </a:r>
            <a:r>
              <a:rPr lang="zh-CN" altLang="en-US" b="1" dirty="0">
                <a:solidFill>
                  <a:srgbClr val="AE4949"/>
                </a:solidFill>
                <a:latin typeface="微软雅黑" panose="020B0503020204020204" charset="-122"/>
                <a:ea typeface="微软雅黑" panose="020B0503020204020204" charset="-122"/>
              </a:rPr>
              <a:t>提出的多模态模型，后续也作为基础模型，被广泛用在</a:t>
            </a:r>
            <a:r>
              <a:rPr lang="en-US" altLang="zh-CN" b="1" dirty="0">
                <a:solidFill>
                  <a:srgbClr val="AE4949"/>
                </a:solidFill>
                <a:latin typeface="微软雅黑" panose="020B0503020204020204" charset="-122"/>
                <a:ea typeface="微软雅黑" panose="020B0503020204020204" charset="-122"/>
              </a:rPr>
              <a:t>DALLE2</a:t>
            </a:r>
            <a:r>
              <a:rPr lang="zh-CN" altLang="en-US" b="1" dirty="0">
                <a:solidFill>
                  <a:srgbClr val="AE4949"/>
                </a:solidFill>
                <a:latin typeface="微软雅黑" panose="020B0503020204020204" charset="-122"/>
                <a:ea typeface="微软雅黑" panose="020B0503020204020204" charset="-122"/>
              </a:rPr>
              <a:t>，</a:t>
            </a:r>
            <a:r>
              <a:rPr lang="en-US" altLang="zh-CN" b="1" dirty="0">
                <a:solidFill>
                  <a:srgbClr val="AE4949"/>
                </a:solidFill>
                <a:latin typeface="微软雅黑" panose="020B0503020204020204" charset="-122"/>
                <a:ea typeface="微软雅黑" panose="020B0503020204020204" charset="-122"/>
              </a:rPr>
              <a:t>Stable Diffusion</a:t>
            </a:r>
            <a:r>
              <a:rPr lang="zh-CN" altLang="en-US" b="1" dirty="0">
                <a:solidFill>
                  <a:srgbClr val="AE4949"/>
                </a:solidFill>
                <a:latin typeface="微软雅黑" panose="020B0503020204020204" charset="-122"/>
                <a:ea typeface="微软雅黑" panose="020B0503020204020204" charset="-122"/>
              </a:rPr>
              <a:t>等重要文生图大模型中，实现了实现</a:t>
            </a:r>
            <a:r>
              <a:rPr lang="en-US" altLang="zh-CN" b="1" dirty="0">
                <a:solidFill>
                  <a:srgbClr val="AE4949"/>
                </a:solidFill>
                <a:latin typeface="微软雅黑" panose="020B0503020204020204" charset="-122"/>
                <a:ea typeface="微软雅黑" panose="020B0503020204020204" charset="-122"/>
              </a:rPr>
              <a:t>zero-shot</a:t>
            </a:r>
            <a:r>
              <a:rPr lang="zh-CN" altLang="en-US" b="1" dirty="0">
                <a:solidFill>
                  <a:srgbClr val="AE4949"/>
                </a:solidFill>
                <a:latin typeface="微软雅黑" panose="020B0503020204020204" charset="-122"/>
                <a:ea typeface="微软雅黑" panose="020B0503020204020204" charset="-122"/>
              </a:rPr>
              <a:t>的图片分类。</a:t>
            </a:r>
            <a:endParaRPr lang="zh-CN" altLang="en-US" b="1" dirty="0">
              <a:solidFill>
                <a:srgbClr val="AE4949"/>
              </a:solidFill>
              <a:latin typeface="微软雅黑" panose="020B0503020204020204" charset="-122"/>
              <a:ea typeface="微软雅黑" panose="020B0503020204020204" charset="-122"/>
            </a:endParaRPr>
          </a:p>
        </p:txBody>
      </p:sp>
      <p:sp>
        <p:nvSpPr>
          <p:cNvPr id="3" name="文本框 2"/>
          <p:cNvSpPr txBox="1"/>
          <p:nvPr/>
        </p:nvSpPr>
        <p:spPr>
          <a:xfrm>
            <a:off x="416906" y="6447234"/>
            <a:ext cx="9310562" cy="246221"/>
          </a:xfrm>
          <a:prstGeom prst="rect">
            <a:avLst/>
          </a:prstGeom>
          <a:noFill/>
        </p:spPr>
        <p:txBody>
          <a:bodyPr wrap="none" rtlCol="0">
            <a:spAutoFit/>
          </a:bodyPr>
          <a:lstStyle/>
          <a:p>
            <a:r>
              <a:rPr lang="zh-CN" altLang="en-US" sz="1000" dirty="0">
                <a:latin typeface="Roboto" panose="020F0502020204030204" pitchFamily="2" charset="0"/>
              </a:rPr>
              <a:t>图片来源：</a:t>
            </a:r>
            <a:r>
              <a:rPr lang="en-US" altLang="zh-CN" sz="1000" b="0" i="0" dirty="0">
                <a:effectLst/>
                <a:latin typeface="Roboto" panose="020F0502020204030204" pitchFamily="2" charset="0"/>
              </a:rPr>
              <a:t>Radford, Alec et al. “Learning Transferable Visual Models From Natural Language Supervision.” International Conference on Machine Learning (2021).</a:t>
            </a:r>
            <a:endParaRPr lang="zh-CN" altLang="en-US" sz="1000" dirty="0"/>
          </a:p>
        </p:txBody>
      </p:sp>
      <p:pic>
        <p:nvPicPr>
          <p:cNvPr id="8" name="图片 7" descr="img_0157"/>
          <p:cNvPicPr>
            <a:picLocks noChangeAspect="1"/>
          </p:cNvPicPr>
          <p:nvPr>
            <p:custDataLst>
              <p:tags r:id="rId3"/>
            </p:custDataLst>
          </p:nvPr>
        </p:nvPicPr>
        <p:blipFill>
          <a:blip r:embed="rId4"/>
          <a:srcRect l="13491" t="39666" r="39785"/>
          <a:stretch>
            <a:fillRect/>
          </a:stretch>
        </p:blipFill>
        <p:spPr>
          <a:xfrm rot="1080000">
            <a:off x="8546919" y="3531515"/>
            <a:ext cx="4664710" cy="4013200"/>
          </a:xfrm>
          <a:prstGeom prst="rect">
            <a:avLst/>
          </a:prstGeom>
        </p:spPr>
      </p:pic>
    </p:spTree>
    <p:custDataLst>
      <p:tags r:id="rId5"/>
    </p:custData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14"/>
          <p:cNvSpPr txBox="1"/>
          <p:nvPr/>
        </p:nvSpPr>
        <p:spPr>
          <a:xfrm>
            <a:off x="7232786" y="1496399"/>
            <a:ext cx="4866595" cy="1932601"/>
          </a:xfrm>
          <a:prstGeom prst="rect">
            <a:avLst/>
          </a:prstGeom>
          <a:noFill/>
        </p:spPr>
        <p:txBody>
          <a:bodyPr wrap="square" rtlCol="0">
            <a:noAutofit/>
          </a:bodyPr>
          <a:lstStyle/>
          <a:p>
            <a:r>
              <a:rPr lang="zh-CN" altLang="en-US" sz="2400" b="1" dirty="0">
                <a:solidFill>
                  <a:srgbClr val="AE4949"/>
                </a:solidFill>
                <a:latin typeface="微软雅黑" panose="020B0503020204020204" charset="-122"/>
                <a:ea typeface="微软雅黑" panose="020B0503020204020204" charset="-122"/>
              </a:rPr>
              <a:t>模型预测步骤：</a:t>
            </a:r>
            <a:endParaRPr lang="en-US" altLang="zh-CN" sz="2400" b="1" dirty="0">
              <a:solidFill>
                <a:srgbClr val="AE4949"/>
              </a:solidFill>
              <a:latin typeface="微软雅黑" panose="020B0503020204020204" charset="-122"/>
              <a:ea typeface="微软雅黑" panose="020B0503020204020204" charset="-122"/>
            </a:endParaRPr>
          </a:p>
          <a:p>
            <a:endParaRPr lang="en-US" altLang="zh-CN" sz="1400" b="1" dirty="0">
              <a:solidFill>
                <a:srgbClr val="AE4949"/>
              </a:solidFill>
              <a:latin typeface="微软雅黑" panose="020B0503020204020204" charset="-122"/>
              <a:ea typeface="微软雅黑" panose="020B0503020204020204" charset="-122"/>
            </a:endParaRPr>
          </a:p>
          <a:p>
            <a:r>
              <a:rPr lang="en-US" altLang="zh-CN" sz="1600" b="1" dirty="0">
                <a:solidFill>
                  <a:srgbClr val="AE4949"/>
                </a:solidFill>
                <a:latin typeface="微软雅黑" panose="020B0503020204020204" charset="-122"/>
                <a:ea typeface="微软雅黑" panose="020B0503020204020204" charset="-122"/>
              </a:rPr>
              <a:t>1</a:t>
            </a:r>
            <a:r>
              <a:rPr lang="zh-CN" altLang="en-US" sz="1600" b="1" dirty="0">
                <a:solidFill>
                  <a:srgbClr val="AE4949"/>
                </a:solidFill>
                <a:latin typeface="微软雅黑" panose="020B0503020204020204" charset="-122"/>
                <a:ea typeface="微软雅黑" panose="020B0503020204020204" charset="-122"/>
              </a:rPr>
              <a:t>、给出一些文本提升，选项中要包含正确答案。</a:t>
            </a:r>
            <a:endParaRPr lang="zh-CN" altLang="en-US" sz="1600" b="1" dirty="0">
              <a:solidFill>
                <a:srgbClr val="AE4949"/>
              </a:solidFill>
              <a:latin typeface="微软雅黑" panose="020B0503020204020204" charset="-122"/>
              <a:ea typeface="微软雅黑" panose="020B0503020204020204" charset="-122"/>
            </a:endParaRPr>
          </a:p>
          <a:p>
            <a:r>
              <a:rPr lang="en-US" altLang="zh-CN" sz="1600" b="1" dirty="0">
                <a:solidFill>
                  <a:srgbClr val="AE4949"/>
                </a:solidFill>
                <a:latin typeface="微软雅黑" panose="020B0503020204020204" charset="-122"/>
                <a:ea typeface="微软雅黑" panose="020B0503020204020204" charset="-122"/>
              </a:rPr>
              <a:t>2</a:t>
            </a:r>
            <a:r>
              <a:rPr lang="zh-CN" altLang="en-US" sz="1600" b="1" dirty="0">
                <a:solidFill>
                  <a:srgbClr val="AE4949"/>
                </a:solidFill>
                <a:latin typeface="微软雅黑" panose="020B0503020204020204" charset="-122"/>
                <a:ea typeface="微软雅黑" panose="020B0503020204020204" charset="-122"/>
              </a:rPr>
              <a:t>、然后计算每一个文本提升和图片特征的相似度。</a:t>
            </a:r>
            <a:endParaRPr lang="zh-CN" altLang="en-US" sz="1600" b="1" dirty="0">
              <a:solidFill>
                <a:srgbClr val="AE4949"/>
              </a:solidFill>
              <a:latin typeface="微软雅黑" panose="020B0503020204020204" charset="-122"/>
              <a:ea typeface="微软雅黑" panose="020B0503020204020204" charset="-122"/>
            </a:endParaRPr>
          </a:p>
          <a:p>
            <a:r>
              <a:rPr lang="en-US" altLang="zh-CN" sz="1600" b="1" dirty="0">
                <a:solidFill>
                  <a:srgbClr val="AE4949"/>
                </a:solidFill>
                <a:latin typeface="微软雅黑" panose="020B0503020204020204" charset="-122"/>
                <a:ea typeface="微软雅黑" panose="020B0503020204020204" charset="-122"/>
              </a:rPr>
              <a:t>3</a:t>
            </a:r>
            <a:r>
              <a:rPr lang="zh-CN" altLang="en-US" sz="1600" b="1" dirty="0">
                <a:solidFill>
                  <a:srgbClr val="AE4949"/>
                </a:solidFill>
                <a:latin typeface="微软雅黑" panose="020B0503020204020204" charset="-122"/>
                <a:ea typeface="微软雅黑" panose="020B0503020204020204" charset="-122"/>
              </a:rPr>
              <a:t>、找到相似度最高的即为正确答案</a:t>
            </a:r>
            <a:r>
              <a:rPr lang="en-US" altLang="zh-CN" sz="1600" b="1" dirty="0">
                <a:solidFill>
                  <a:srgbClr val="AE4949"/>
                </a:solidFill>
                <a:latin typeface="微软雅黑" panose="020B0503020204020204" charset="-122"/>
                <a:ea typeface="微软雅黑" panose="020B0503020204020204" charset="-122"/>
              </a:rPr>
              <a:t>.</a:t>
            </a:r>
            <a:endParaRPr lang="zh-CN" altLang="en-US" sz="1600" b="1" dirty="0">
              <a:solidFill>
                <a:srgbClr val="AE4949"/>
              </a:solidFill>
              <a:latin typeface="微软雅黑" panose="020B0503020204020204" charset="-122"/>
              <a:ea typeface="微软雅黑" panose="020B0503020204020204" charset="-122"/>
            </a:endParaRPr>
          </a:p>
        </p:txBody>
      </p:sp>
      <p:pic>
        <p:nvPicPr>
          <p:cNvPr id="16" name="图片 15" descr="img_0148"/>
          <p:cNvPicPr>
            <a:picLocks noChangeAspect="1"/>
          </p:cNvPicPr>
          <p:nvPr/>
        </p:nvPicPr>
        <p:blipFill>
          <a:blip r:embed="rId1"/>
          <a:srcRect l="31063" r="38053" b="37010"/>
          <a:stretch>
            <a:fillRect/>
          </a:stretch>
        </p:blipFill>
        <p:spPr>
          <a:xfrm>
            <a:off x="33655" y="-204470"/>
            <a:ext cx="878205" cy="1193165"/>
          </a:xfrm>
          <a:prstGeom prst="rect">
            <a:avLst/>
          </a:prstGeom>
        </p:spPr>
      </p:pic>
      <p:sp>
        <p:nvSpPr>
          <p:cNvPr id="17" name="文本框 16"/>
          <p:cNvSpPr txBox="1"/>
          <p:nvPr/>
        </p:nvSpPr>
        <p:spPr>
          <a:xfrm>
            <a:off x="911860" y="302895"/>
            <a:ext cx="4280535" cy="460375"/>
          </a:xfrm>
          <a:prstGeom prst="rect">
            <a:avLst/>
          </a:prstGeom>
          <a:noFill/>
        </p:spPr>
        <p:txBody>
          <a:bodyPr wrap="square" rtlCol="0">
            <a:spAutoFit/>
          </a:bodyPr>
          <a:lstStyle/>
          <a:p>
            <a:pPr algn="l"/>
            <a:r>
              <a:rPr lang="zh-CN" sz="2400" b="1" dirty="0">
                <a:solidFill>
                  <a:srgbClr val="AE4949"/>
                </a:solidFill>
                <a:latin typeface="微软雅黑" panose="020B0503020204020204" charset="-122"/>
                <a:ea typeface="微软雅黑" panose="020B0503020204020204" charset="-122"/>
                <a:cs typeface="微软雅黑" panose="020B0503020204020204" charset="-122"/>
              </a:rPr>
              <a:t>第</a:t>
            </a:r>
            <a:r>
              <a:rPr lang="zh-CN" altLang="en-US" sz="2400" b="1" dirty="0">
                <a:solidFill>
                  <a:srgbClr val="AE4949"/>
                </a:solidFill>
                <a:latin typeface="微软雅黑" panose="020B0503020204020204" charset="-122"/>
                <a:ea typeface="微软雅黑" panose="020B0503020204020204" charset="-122"/>
                <a:cs typeface="微软雅黑" panose="020B0503020204020204" charset="-122"/>
              </a:rPr>
              <a:t>三</a:t>
            </a:r>
            <a:r>
              <a:rPr lang="zh-CN" sz="2400" b="1" dirty="0">
                <a:solidFill>
                  <a:srgbClr val="AE4949"/>
                </a:solidFill>
                <a:latin typeface="微软雅黑" panose="020B0503020204020204" charset="-122"/>
                <a:ea typeface="微软雅黑" panose="020B0503020204020204" charset="-122"/>
                <a:cs typeface="微软雅黑" panose="020B0503020204020204" charset="-122"/>
              </a:rPr>
              <a:t>章 · </a:t>
            </a:r>
            <a:r>
              <a:rPr lang="en-US" altLang="zh-CN" sz="2400" b="1" dirty="0">
                <a:solidFill>
                  <a:srgbClr val="AE4949"/>
                </a:solidFill>
                <a:latin typeface="微软雅黑" panose="020B0503020204020204" charset="-122"/>
                <a:ea typeface="微软雅黑" panose="020B0503020204020204" charset="-122"/>
                <a:cs typeface="微软雅黑" panose="020B0503020204020204" charset="-122"/>
              </a:rPr>
              <a:t>CLIP</a:t>
            </a:r>
            <a:r>
              <a:rPr lang="zh-CN" altLang="en-US" sz="2400" b="1" dirty="0">
                <a:solidFill>
                  <a:srgbClr val="AE4949"/>
                </a:solidFill>
                <a:latin typeface="微软雅黑" panose="020B0503020204020204" charset="-122"/>
                <a:ea typeface="微软雅黑" panose="020B0503020204020204" charset="-122"/>
                <a:cs typeface="微软雅黑" panose="020B0503020204020204" charset="-122"/>
              </a:rPr>
              <a:t>模型介绍</a:t>
            </a:r>
            <a:endParaRPr lang="zh-CN" sz="2400" b="1" dirty="0">
              <a:solidFill>
                <a:srgbClr val="AE4949"/>
              </a:solidFill>
              <a:latin typeface="微软雅黑" panose="020B0503020204020204" charset="-122"/>
              <a:ea typeface="微软雅黑" panose="020B0503020204020204" charset="-122"/>
              <a:cs typeface="微软雅黑" panose="020B0503020204020204" charset="-122"/>
              <a:sym typeface="+mn-ea"/>
            </a:endParaRPr>
          </a:p>
        </p:txBody>
      </p:sp>
      <p:pic>
        <p:nvPicPr>
          <p:cNvPr id="5" name="图片 4"/>
          <p:cNvPicPr>
            <a:picLocks noChangeAspect="1"/>
          </p:cNvPicPr>
          <p:nvPr/>
        </p:nvPicPr>
        <p:blipFill rotWithShape="1">
          <a:blip r:embed="rId2">
            <a:extLst>
              <a:ext uri="{28A0092B-C50C-407E-A947-70E740481C1C}">
                <a14:useLocalDpi xmlns:a14="http://schemas.microsoft.com/office/drawing/2010/main" val="0"/>
              </a:ext>
            </a:extLst>
          </a:blip>
          <a:srcRect l="50501"/>
          <a:stretch>
            <a:fillRect/>
          </a:stretch>
        </p:blipFill>
        <p:spPr>
          <a:xfrm>
            <a:off x="293142" y="988695"/>
            <a:ext cx="6034953" cy="4297088"/>
          </a:xfrm>
          <a:prstGeom prst="rect">
            <a:avLst/>
          </a:prstGeom>
        </p:spPr>
      </p:pic>
      <p:pic>
        <p:nvPicPr>
          <p:cNvPr id="6" name="图片 5" descr="img_0157"/>
          <p:cNvPicPr>
            <a:picLocks noChangeAspect="1"/>
          </p:cNvPicPr>
          <p:nvPr>
            <p:custDataLst>
              <p:tags r:id="rId3"/>
            </p:custDataLst>
          </p:nvPr>
        </p:nvPicPr>
        <p:blipFill>
          <a:blip r:embed="rId4"/>
          <a:srcRect l="13491" t="39666" r="39785"/>
          <a:stretch>
            <a:fillRect/>
          </a:stretch>
        </p:blipFill>
        <p:spPr>
          <a:xfrm rot="1080000">
            <a:off x="7968079" y="3464403"/>
            <a:ext cx="4664710" cy="4013200"/>
          </a:xfrm>
          <a:prstGeom prst="rect">
            <a:avLst/>
          </a:prstGeom>
        </p:spPr>
      </p:pic>
      <p:sp>
        <p:nvSpPr>
          <p:cNvPr id="7" name="文本框 6"/>
          <p:cNvSpPr txBox="1"/>
          <p:nvPr/>
        </p:nvSpPr>
        <p:spPr>
          <a:xfrm>
            <a:off x="416906" y="6447234"/>
            <a:ext cx="9310562" cy="246221"/>
          </a:xfrm>
          <a:prstGeom prst="rect">
            <a:avLst/>
          </a:prstGeom>
          <a:noFill/>
        </p:spPr>
        <p:txBody>
          <a:bodyPr wrap="none" rtlCol="0">
            <a:spAutoFit/>
          </a:bodyPr>
          <a:lstStyle/>
          <a:p>
            <a:r>
              <a:rPr lang="zh-CN" altLang="en-US" sz="1000" dirty="0">
                <a:latin typeface="Roboto" panose="020F0502020204030204" pitchFamily="2" charset="0"/>
              </a:rPr>
              <a:t>图片来源：</a:t>
            </a:r>
            <a:r>
              <a:rPr lang="en-US" altLang="zh-CN" sz="1000" b="0" i="0" dirty="0">
                <a:effectLst/>
                <a:latin typeface="Roboto" panose="020F0502020204030204" pitchFamily="2" charset="0"/>
              </a:rPr>
              <a:t>Radford, Alec et al. “Learning Transferable Visual Models From Natural Language Supervision.” International Conference on Machine Learning (2021).</a:t>
            </a:r>
            <a:endParaRPr lang="zh-CN" altLang="en-US" sz="1000" dirty="0"/>
          </a:p>
        </p:txBody>
      </p:sp>
    </p:spTree>
    <p:custDataLst>
      <p:tags r:id="rId5"/>
    </p:custData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0" y="0"/>
            <a:ext cx="10058400" cy="6700520"/>
            <a:chOff x="0" y="-90"/>
            <a:chExt cx="15840" cy="10552"/>
          </a:xfrm>
        </p:grpSpPr>
        <p:pic>
          <p:nvPicPr>
            <p:cNvPr id="4" name="图片 3" descr="img_0158"/>
            <p:cNvPicPr>
              <a:picLocks noChangeAspect="1"/>
            </p:cNvPicPr>
            <p:nvPr/>
          </p:nvPicPr>
          <p:blipFill>
            <a:blip r:embed="rId1"/>
            <a:stretch>
              <a:fillRect/>
            </a:stretch>
          </p:blipFill>
          <p:spPr>
            <a:xfrm>
              <a:off x="0" y="-90"/>
              <a:ext cx="15840" cy="10553"/>
            </a:xfrm>
            <a:prstGeom prst="rect">
              <a:avLst/>
            </a:prstGeom>
          </p:spPr>
        </p:pic>
        <p:sp>
          <p:nvSpPr>
            <p:cNvPr id="2" name="矩形 1"/>
            <p:cNvSpPr/>
            <p:nvPr/>
          </p:nvSpPr>
          <p:spPr>
            <a:xfrm>
              <a:off x="2586" y="4050"/>
              <a:ext cx="1853" cy="1226"/>
            </a:xfrm>
            <a:prstGeom prst="rect">
              <a:avLst/>
            </a:prstGeom>
            <a:solidFill>
              <a:schemeClr val="bg1"/>
            </a:solidFill>
            <a:ln w="28575" cmpd="sng">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 name="文本框 13"/>
          <p:cNvSpPr txBox="1"/>
          <p:nvPr/>
        </p:nvSpPr>
        <p:spPr>
          <a:xfrm>
            <a:off x="1642110" y="2967990"/>
            <a:ext cx="8612233" cy="923330"/>
          </a:xfrm>
          <a:prstGeom prst="rect">
            <a:avLst/>
          </a:prstGeom>
          <a:noFill/>
        </p:spPr>
        <p:txBody>
          <a:bodyPr wrap="square" rtlCol="0">
            <a:spAutoFit/>
          </a:bodyPr>
          <a:lstStyle/>
          <a:p>
            <a:pPr algn="l"/>
            <a:r>
              <a:rPr lang="zh-CN" sz="5400" b="1" dirty="0">
                <a:solidFill>
                  <a:srgbClr val="AE4949"/>
                </a:solidFill>
                <a:latin typeface="微软雅黑" panose="020B0503020204020204" charset="-122"/>
                <a:ea typeface="微软雅黑" panose="020B0503020204020204" charset="-122"/>
                <a:cs typeface="微软雅黑" panose="020B0503020204020204" charset="-122"/>
              </a:rPr>
              <a:t>第</a:t>
            </a:r>
            <a:r>
              <a:rPr lang="zh-CN" altLang="en-US" sz="5400" b="1" dirty="0">
                <a:solidFill>
                  <a:srgbClr val="AE4949"/>
                </a:solidFill>
                <a:latin typeface="微软雅黑" panose="020B0503020204020204" charset="-122"/>
                <a:ea typeface="微软雅黑" panose="020B0503020204020204" charset="-122"/>
                <a:cs typeface="微软雅黑" panose="020B0503020204020204" charset="-122"/>
              </a:rPr>
              <a:t>四</a:t>
            </a:r>
            <a:r>
              <a:rPr lang="zh-CN" sz="5400" b="1" dirty="0">
                <a:solidFill>
                  <a:srgbClr val="AE4949"/>
                </a:solidFill>
                <a:latin typeface="微软雅黑" panose="020B0503020204020204" charset="-122"/>
                <a:ea typeface="微软雅黑" panose="020B0503020204020204" charset="-122"/>
                <a:cs typeface="微软雅黑" panose="020B0503020204020204" charset="-122"/>
              </a:rPr>
              <a:t>章 </a:t>
            </a:r>
            <a:r>
              <a:rPr lang="en-US" altLang="zh-CN" sz="5400" b="1" dirty="0">
                <a:solidFill>
                  <a:srgbClr val="AE4949"/>
                </a:solidFill>
                <a:latin typeface="微软雅黑" panose="020B0503020204020204" charset="-122"/>
                <a:ea typeface="微软雅黑" panose="020B0503020204020204" charset="-122"/>
                <a:cs typeface="微软雅黑" panose="020B0503020204020204" charset="-122"/>
              </a:rPr>
              <a:t>· </a:t>
            </a:r>
            <a:r>
              <a:rPr lang="zh-CN" altLang="en-US" sz="5400" b="1" dirty="0">
                <a:solidFill>
                  <a:srgbClr val="AE4949"/>
                </a:solidFill>
                <a:latin typeface="微软雅黑" panose="020B0503020204020204" charset="-122"/>
                <a:ea typeface="微软雅黑" panose="020B0503020204020204" charset="-122"/>
                <a:cs typeface="微软雅黑" panose="020B0503020204020204" charset="-122"/>
              </a:rPr>
              <a:t>比赛模型代码讲解</a:t>
            </a:r>
            <a:endParaRPr lang="zh-CN" altLang="en-US" sz="5400" b="1" dirty="0">
              <a:solidFill>
                <a:srgbClr val="AE4949"/>
              </a:solidFill>
              <a:latin typeface="微软雅黑" panose="020B0503020204020204" charset="-122"/>
              <a:ea typeface="微软雅黑" panose="020B0503020204020204" charset="-122"/>
              <a:cs typeface="微软雅黑" panose="020B0503020204020204" charset="-122"/>
            </a:endParaRPr>
          </a:p>
        </p:txBody>
      </p:sp>
    </p:spTree>
    <p:custDataLst>
      <p:tags r:id="rId2"/>
    </p:custData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a:spLocks noChangeAspect="1"/>
          </p:cNvSpPr>
          <p:nvPr>
            <p:custDataLst>
              <p:tags r:id="rId1"/>
            </p:custDataLst>
          </p:nvPr>
        </p:nvSpPr>
        <p:spPr>
          <a:xfrm>
            <a:off x="594359" y="1630362"/>
            <a:ext cx="3716020" cy="3679825"/>
          </a:xfrm>
          <a:prstGeom prst="rect">
            <a:avLst/>
          </a:prstGeom>
          <a:solidFill>
            <a:srgbClr val="AE4949"/>
          </a:solidFill>
          <a:ln w="38100" cmpd="sng">
            <a:solidFill>
              <a:srgbClr val="AE4949"/>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6" name="图片 15" descr="img_0148"/>
          <p:cNvPicPr>
            <a:picLocks noChangeAspect="1"/>
          </p:cNvPicPr>
          <p:nvPr/>
        </p:nvPicPr>
        <p:blipFill>
          <a:blip r:embed="rId2"/>
          <a:srcRect l="31063" r="38053" b="37010"/>
          <a:stretch>
            <a:fillRect/>
          </a:stretch>
        </p:blipFill>
        <p:spPr>
          <a:xfrm>
            <a:off x="33655" y="-219710"/>
            <a:ext cx="878205" cy="1193165"/>
          </a:xfrm>
          <a:prstGeom prst="rect">
            <a:avLst/>
          </a:prstGeom>
        </p:spPr>
      </p:pic>
      <p:sp>
        <p:nvSpPr>
          <p:cNvPr id="17" name="文本框 16"/>
          <p:cNvSpPr txBox="1"/>
          <p:nvPr/>
        </p:nvSpPr>
        <p:spPr>
          <a:xfrm>
            <a:off x="911860" y="287655"/>
            <a:ext cx="3961765" cy="460375"/>
          </a:xfrm>
          <a:prstGeom prst="rect">
            <a:avLst/>
          </a:prstGeom>
          <a:noFill/>
        </p:spPr>
        <p:txBody>
          <a:bodyPr wrap="square" rtlCol="0">
            <a:spAutoFit/>
          </a:bodyPr>
          <a:lstStyle/>
          <a:p>
            <a:pPr algn="l"/>
            <a:r>
              <a:rPr lang="zh-CN" sz="2400" b="1" dirty="0">
                <a:solidFill>
                  <a:srgbClr val="AE4949"/>
                </a:solidFill>
                <a:latin typeface="微软雅黑" panose="020B0503020204020204" charset="-122"/>
                <a:ea typeface="微软雅黑" panose="020B0503020204020204" charset="-122"/>
                <a:cs typeface="微软雅黑" panose="020B0503020204020204" charset="-122"/>
              </a:rPr>
              <a:t>第</a:t>
            </a:r>
            <a:r>
              <a:rPr lang="zh-CN" altLang="en-US" sz="2400" b="1" dirty="0">
                <a:solidFill>
                  <a:srgbClr val="AE4949"/>
                </a:solidFill>
                <a:latin typeface="微软雅黑" panose="020B0503020204020204" charset="-122"/>
                <a:ea typeface="微软雅黑" panose="020B0503020204020204" charset="-122"/>
                <a:cs typeface="微软雅黑" panose="020B0503020204020204" charset="-122"/>
              </a:rPr>
              <a:t>四</a:t>
            </a:r>
            <a:r>
              <a:rPr lang="zh-CN" sz="2400" b="1" dirty="0">
                <a:solidFill>
                  <a:srgbClr val="AE4949"/>
                </a:solidFill>
                <a:latin typeface="微软雅黑" panose="020B0503020204020204" charset="-122"/>
                <a:ea typeface="微软雅黑" panose="020B0503020204020204" charset="-122"/>
                <a:cs typeface="微软雅黑" panose="020B0503020204020204" charset="-122"/>
              </a:rPr>
              <a:t>章 </a:t>
            </a:r>
            <a:r>
              <a:rPr lang="en-US" altLang="zh-CN" sz="2400" b="1" dirty="0">
                <a:solidFill>
                  <a:srgbClr val="AE4949"/>
                </a:solidFill>
                <a:latin typeface="微软雅黑" panose="020B0503020204020204" charset="-122"/>
                <a:ea typeface="微软雅黑" panose="020B0503020204020204" charset="-122"/>
                <a:cs typeface="微软雅黑" panose="020B0503020204020204" charset="-122"/>
              </a:rPr>
              <a:t>· </a:t>
            </a:r>
            <a:r>
              <a:rPr lang="zh-CN" altLang="en-US" sz="2400" b="1" dirty="0">
                <a:solidFill>
                  <a:srgbClr val="AE4949"/>
                </a:solidFill>
                <a:latin typeface="微软雅黑" panose="020B0503020204020204" charset="-122"/>
                <a:ea typeface="微软雅黑" panose="020B0503020204020204" charset="-122"/>
                <a:cs typeface="微软雅黑" panose="020B0503020204020204" charset="-122"/>
              </a:rPr>
              <a:t>比赛模型代码讲解</a:t>
            </a:r>
            <a:endParaRPr lang="zh-CN" altLang="en-US" sz="2400" b="1" dirty="0">
              <a:solidFill>
                <a:srgbClr val="AE4949"/>
              </a:solidFill>
              <a:latin typeface="微软雅黑" panose="020B0503020204020204" charset="-122"/>
              <a:ea typeface="微软雅黑" panose="020B0503020204020204" charset="-122"/>
              <a:cs typeface="微软雅黑" panose="020B0503020204020204" charset="-122"/>
            </a:endParaRPr>
          </a:p>
        </p:txBody>
      </p:sp>
      <p:sp>
        <p:nvSpPr>
          <p:cNvPr id="15" name="文本框 14"/>
          <p:cNvSpPr txBox="1"/>
          <p:nvPr/>
        </p:nvSpPr>
        <p:spPr>
          <a:xfrm>
            <a:off x="6433551" y="3282043"/>
            <a:ext cx="5051516" cy="2492990"/>
          </a:xfrm>
          <a:prstGeom prst="rect">
            <a:avLst/>
          </a:prstGeom>
          <a:noFill/>
        </p:spPr>
        <p:txBody>
          <a:bodyPr wrap="square" rtlCol="0">
            <a:spAutoFit/>
          </a:bodyPr>
          <a:lstStyle/>
          <a:p>
            <a:pPr algn="l"/>
            <a:r>
              <a:rPr lang="zh-CN" altLang="en-US" sz="2400" dirty="0">
                <a:solidFill>
                  <a:srgbClr val="AE4949"/>
                </a:solidFill>
                <a:latin typeface="微软雅黑" panose="020B0503020204020204" charset="-122"/>
                <a:ea typeface="微软雅黑" panose="020B0503020204020204" charset="-122"/>
                <a:cs typeface="微软雅黑" panose="020B0503020204020204" charset="-122"/>
              </a:rPr>
              <a:t>第一步，修剪网络层（</a:t>
            </a:r>
            <a:r>
              <a:rPr lang="zh-CN" altLang="en-US" sz="2400" b="1" dirty="0">
                <a:solidFill>
                  <a:srgbClr val="C00000"/>
                </a:solidFill>
                <a:sym typeface="+mn-ea"/>
              </a:rPr>
              <a:t> </a:t>
            </a:r>
            <a:r>
              <a:rPr lang="zh-CN" altLang="en-US" sz="2400" dirty="0">
                <a:solidFill>
                  <a:srgbClr val="C00000"/>
                </a:solidFill>
                <a:sym typeface="+mn-ea"/>
              </a:rPr>
              <a:t>LoRA</a:t>
            </a:r>
            <a:r>
              <a:rPr lang="en-US" altLang="zh-CN" sz="2400" dirty="0">
                <a:solidFill>
                  <a:srgbClr val="C00000"/>
                </a:solidFill>
                <a:sym typeface="+mn-ea"/>
              </a:rPr>
              <a:t>_</a:t>
            </a:r>
            <a:r>
              <a:rPr lang="zh-CN" altLang="en-US" sz="2400" dirty="0">
                <a:solidFill>
                  <a:srgbClr val="C00000"/>
                </a:solidFill>
                <a:sym typeface="+mn-ea"/>
              </a:rPr>
              <a:t>CLIP </a:t>
            </a:r>
            <a:r>
              <a:rPr lang="zh-CN" altLang="en-US" sz="2400" dirty="0">
                <a:solidFill>
                  <a:srgbClr val="AE4949"/>
                </a:solidFill>
                <a:latin typeface="微软雅黑" panose="020B0503020204020204" charset="-122"/>
                <a:ea typeface="微软雅黑" panose="020B0503020204020204" charset="-122"/>
                <a:cs typeface="微软雅黑" panose="020B0503020204020204" charset="-122"/>
              </a:rPr>
              <a:t>）</a:t>
            </a:r>
            <a:endParaRPr lang="zh-CN" altLang="en-US" sz="2400" dirty="0">
              <a:solidFill>
                <a:srgbClr val="AE4949"/>
              </a:solidFill>
              <a:latin typeface="微软雅黑" panose="020B0503020204020204" charset="-122"/>
              <a:ea typeface="微软雅黑" panose="020B0503020204020204" charset="-122"/>
              <a:cs typeface="微软雅黑" panose="020B0503020204020204" charset="-122"/>
            </a:endParaRPr>
          </a:p>
          <a:p>
            <a:pPr marL="914400" lvl="1" indent="-457200" algn="l">
              <a:buFont typeface="+mj-ea"/>
              <a:buAutoNum type="circleNumDbPlain"/>
            </a:pPr>
            <a:r>
              <a:rPr lang="zh-CN" altLang="en-US" dirty="0">
                <a:solidFill>
                  <a:srgbClr val="AE4949"/>
                </a:solidFill>
                <a:latin typeface="微软雅黑" panose="020B0503020204020204" charset="-122"/>
                <a:ea typeface="微软雅黑" panose="020B0503020204020204" charset="-122"/>
                <a:cs typeface="微软雅黑" panose="020B0503020204020204" charset="-122"/>
              </a:rPr>
              <a:t>计算查询（Q）、键（K）、值（V）投影及注意力权重</a:t>
            </a:r>
            <a:r>
              <a:rPr lang="en-US" altLang="zh-CN" dirty="0">
                <a:solidFill>
                  <a:srgbClr val="AE4949"/>
                </a:solidFill>
                <a:latin typeface="微软雅黑" panose="020B0503020204020204" charset="-122"/>
                <a:ea typeface="微软雅黑" panose="020B0503020204020204" charset="-122"/>
                <a:cs typeface="微软雅黑" panose="020B0503020204020204" charset="-122"/>
              </a:rPr>
              <a:t>.</a:t>
            </a:r>
            <a:endParaRPr lang="zh-CN" altLang="en-US" dirty="0">
              <a:solidFill>
                <a:srgbClr val="AE4949"/>
              </a:solidFill>
              <a:latin typeface="微软雅黑" panose="020B0503020204020204" charset="-122"/>
              <a:ea typeface="微软雅黑" panose="020B0503020204020204" charset="-122"/>
              <a:cs typeface="微软雅黑" panose="020B0503020204020204" charset="-122"/>
            </a:endParaRPr>
          </a:p>
          <a:p>
            <a:pPr marL="914400" lvl="1" indent="-457200" algn="l">
              <a:buFont typeface="+mj-ea"/>
              <a:buAutoNum type="circleNumDbPlain"/>
            </a:pPr>
            <a:r>
              <a:rPr lang="zh-CN" altLang="en-US" dirty="0">
                <a:solidFill>
                  <a:srgbClr val="AE4949"/>
                </a:solidFill>
                <a:latin typeface="微软雅黑" panose="020B0503020204020204" charset="-122"/>
                <a:ea typeface="微软雅黑" panose="020B0503020204020204" charset="-122"/>
                <a:cs typeface="微软雅黑" panose="020B0503020204020204" charset="-122"/>
              </a:rPr>
              <a:t>应用注意力屏蔽</a:t>
            </a:r>
            <a:endParaRPr lang="zh-CN" altLang="en-US" dirty="0">
              <a:solidFill>
                <a:srgbClr val="AE4949"/>
              </a:solidFill>
              <a:latin typeface="微软雅黑" panose="020B0503020204020204" charset="-122"/>
              <a:ea typeface="微软雅黑" panose="020B0503020204020204" charset="-122"/>
              <a:cs typeface="微软雅黑" panose="020B0503020204020204" charset="-122"/>
            </a:endParaRPr>
          </a:p>
          <a:p>
            <a:pPr marL="914400" lvl="1" indent="-457200" algn="l">
              <a:buFont typeface="+mj-ea"/>
              <a:buAutoNum type="circleNumDbPlain"/>
            </a:pPr>
            <a:r>
              <a:rPr lang="zh-CN" altLang="en-US" dirty="0">
                <a:solidFill>
                  <a:srgbClr val="AE4949"/>
                </a:solidFill>
                <a:latin typeface="微软雅黑" panose="020B0503020204020204" charset="-122"/>
                <a:ea typeface="微软雅黑" panose="020B0503020204020204" charset="-122"/>
                <a:cs typeface="微软雅黑" panose="020B0503020204020204" charset="-122"/>
              </a:rPr>
              <a:t>注意力输出</a:t>
            </a:r>
            <a:endParaRPr lang="zh-CN" altLang="en-US" dirty="0">
              <a:solidFill>
                <a:srgbClr val="AE4949"/>
              </a:solidFill>
              <a:latin typeface="微软雅黑" panose="020B0503020204020204" charset="-122"/>
              <a:ea typeface="微软雅黑" panose="020B0503020204020204" charset="-122"/>
              <a:cs typeface="微软雅黑" panose="020B0503020204020204" charset="-122"/>
            </a:endParaRPr>
          </a:p>
          <a:p>
            <a:pPr algn="l"/>
            <a:r>
              <a:rPr lang="zh-CN" altLang="en-US" sz="2400" dirty="0">
                <a:solidFill>
                  <a:srgbClr val="AE4949"/>
                </a:solidFill>
                <a:latin typeface="微软雅黑" panose="020B0503020204020204" charset="-122"/>
                <a:ea typeface="微软雅黑" panose="020B0503020204020204" charset="-122"/>
                <a:cs typeface="微软雅黑" panose="020B0503020204020204" charset="-122"/>
              </a:rPr>
              <a:t>第二步，网络层结构（</a:t>
            </a:r>
            <a:r>
              <a:rPr lang="zh-CN" sz="2400" dirty="0">
                <a:solidFill>
                  <a:srgbClr val="AE4949"/>
                </a:solidFill>
                <a:latin typeface="微软雅黑" panose="020B0503020204020204" charset="-122"/>
                <a:ea typeface="微软雅黑" panose="020B0503020204020204" charset="-122"/>
                <a:cs typeface="微软雅黑" panose="020B0503020204020204" charset="-122"/>
                <a:sym typeface="+mn-ea"/>
              </a:rPr>
              <a:t>ClipNet</a:t>
            </a:r>
            <a:r>
              <a:rPr lang="zh-CN" altLang="en-US" sz="2400" dirty="0">
                <a:solidFill>
                  <a:srgbClr val="AE4949"/>
                </a:solidFill>
                <a:latin typeface="微软雅黑" panose="020B0503020204020204" charset="-122"/>
                <a:ea typeface="微软雅黑" panose="020B0503020204020204" charset="-122"/>
                <a:cs typeface="微软雅黑" panose="020B0503020204020204" charset="-122"/>
              </a:rPr>
              <a:t>）</a:t>
            </a:r>
            <a:endParaRPr lang="zh-CN" altLang="en-US" sz="2400" dirty="0">
              <a:solidFill>
                <a:srgbClr val="AE4949"/>
              </a:solidFill>
              <a:latin typeface="微软雅黑" panose="020B0503020204020204" charset="-122"/>
              <a:ea typeface="微软雅黑" panose="020B0503020204020204" charset="-122"/>
              <a:cs typeface="微软雅黑" panose="020B0503020204020204" charset="-122"/>
            </a:endParaRPr>
          </a:p>
          <a:p>
            <a:pPr marL="914400" lvl="1" indent="-457200">
              <a:buFont typeface="+mj-ea"/>
              <a:buAutoNum type="circleNumDbPlain"/>
            </a:pPr>
            <a:r>
              <a:rPr dirty="0" err="1">
                <a:solidFill>
                  <a:srgbClr val="AE4949"/>
                </a:solidFill>
                <a:latin typeface="微软雅黑" panose="020B0503020204020204" charset="-122"/>
                <a:ea typeface="微软雅黑" panose="020B0503020204020204" charset="-122"/>
                <a:sym typeface="+mn-ea"/>
              </a:rPr>
              <a:t>视觉模型</a:t>
            </a:r>
            <a:r>
              <a:rPr lang="zh-CN" altLang="en-US" dirty="0">
                <a:solidFill>
                  <a:srgbClr val="AE4949"/>
                </a:solidFill>
                <a:latin typeface="微软雅黑" panose="020B0503020204020204" charset="-122"/>
                <a:ea typeface="微软雅黑" panose="020B0503020204020204" charset="-122"/>
                <a:sym typeface="+mn-ea"/>
              </a:rPr>
              <a:t>（</a:t>
            </a:r>
            <a:r>
              <a:rPr lang="en-US" altLang="zh-CN" dirty="0">
                <a:solidFill>
                  <a:srgbClr val="AE4949"/>
                </a:solidFill>
                <a:latin typeface="微软雅黑" panose="020B0503020204020204" charset="-122"/>
                <a:ea typeface="微软雅黑" panose="020B0503020204020204" charset="-122"/>
                <a:sym typeface="+mn-ea"/>
              </a:rPr>
              <a:t>vision_model</a:t>
            </a:r>
            <a:r>
              <a:rPr lang="zh-CN" altLang="en-US" dirty="0">
                <a:solidFill>
                  <a:srgbClr val="AE4949"/>
                </a:solidFill>
                <a:latin typeface="微软雅黑" panose="020B0503020204020204" charset="-122"/>
                <a:ea typeface="微软雅黑" panose="020B0503020204020204" charset="-122"/>
                <a:sym typeface="+mn-ea"/>
              </a:rPr>
              <a:t>）</a:t>
            </a:r>
            <a:endParaRPr lang="zh-CN" altLang="en-US" dirty="0">
              <a:solidFill>
                <a:srgbClr val="AE4949"/>
              </a:solidFill>
              <a:latin typeface="微软雅黑" panose="020B0503020204020204" charset="-122"/>
              <a:ea typeface="微软雅黑" panose="020B0503020204020204" charset="-122"/>
              <a:sym typeface="+mn-ea"/>
            </a:endParaRPr>
          </a:p>
          <a:p>
            <a:pPr marL="914400" lvl="1" indent="-457200">
              <a:buFont typeface="+mj-ea"/>
              <a:buAutoNum type="circleNumDbPlain"/>
            </a:pPr>
            <a:r>
              <a:rPr lang="zh-CN" altLang="en-US" dirty="0">
                <a:solidFill>
                  <a:srgbClr val="AE4949"/>
                </a:solidFill>
                <a:latin typeface="微软雅黑" panose="020B0503020204020204" charset="-122"/>
                <a:ea typeface="微软雅黑" panose="020B0503020204020204" charset="-122"/>
                <a:sym typeface="+mn-ea"/>
              </a:rPr>
              <a:t>头部网络（</a:t>
            </a:r>
            <a:r>
              <a:rPr dirty="0" err="1">
                <a:solidFill>
                  <a:srgbClr val="AE4949"/>
                </a:solidFill>
                <a:latin typeface="微软雅黑" panose="020B0503020204020204" charset="-122"/>
                <a:ea typeface="微软雅黑" panose="020B0503020204020204" charset="-122"/>
                <a:sym typeface="+mn-ea"/>
              </a:rPr>
              <a:t>self.head</a:t>
            </a:r>
            <a:r>
              <a:rPr lang="zh-CN" altLang="en-US" dirty="0">
                <a:solidFill>
                  <a:srgbClr val="AE4949"/>
                </a:solidFill>
                <a:latin typeface="微软雅黑" panose="020B0503020204020204" charset="-122"/>
                <a:ea typeface="微软雅黑" panose="020B0503020204020204" charset="-122"/>
                <a:sym typeface="+mn-ea"/>
              </a:rPr>
              <a:t>）</a:t>
            </a:r>
            <a:endParaRPr lang="zh-CN" altLang="en-US" dirty="0">
              <a:solidFill>
                <a:srgbClr val="AE4949"/>
              </a:solidFill>
              <a:latin typeface="微软雅黑" panose="020B0503020204020204" charset="-122"/>
              <a:ea typeface="微软雅黑" panose="020B0503020204020204" charset="-122"/>
              <a:sym typeface="+mn-ea"/>
            </a:endParaRPr>
          </a:p>
        </p:txBody>
      </p:sp>
      <p:sp>
        <p:nvSpPr>
          <p:cNvPr id="21" name="文本框 20"/>
          <p:cNvSpPr txBox="1"/>
          <p:nvPr/>
        </p:nvSpPr>
        <p:spPr>
          <a:xfrm>
            <a:off x="6180458" y="1380082"/>
            <a:ext cx="5051516" cy="1076325"/>
          </a:xfrm>
          <a:prstGeom prst="rect">
            <a:avLst/>
          </a:prstGeom>
          <a:noFill/>
        </p:spPr>
        <p:txBody>
          <a:bodyPr wrap="square" rtlCol="0">
            <a:spAutoFit/>
          </a:bodyPr>
          <a:lstStyle/>
          <a:p>
            <a:pPr algn="r"/>
            <a:r>
              <a:rPr lang="zh-CN" altLang="zh-CN" sz="3200" b="1" dirty="0">
                <a:solidFill>
                  <a:srgbClr val="AE4949"/>
                </a:solidFill>
                <a:latin typeface="微软雅黑" panose="020B0503020204020204" charset="-122"/>
                <a:ea typeface="微软雅黑" panose="020B0503020204020204" charset="-122"/>
                <a:cs typeface="微软雅黑" panose="020B0503020204020204" charset="-122"/>
              </a:rPr>
              <a:t>基于 CLIP 架构的网络模型</a:t>
            </a:r>
            <a:r>
              <a:rPr lang="zh-CN" altLang="en-US" sz="3200" b="1" dirty="0">
                <a:solidFill>
                  <a:srgbClr val="AE4949"/>
                </a:solidFill>
                <a:latin typeface="微软雅黑" panose="020B0503020204020204" charset="-122"/>
                <a:ea typeface="微软雅黑" panose="020B0503020204020204" charset="-122"/>
                <a:cs typeface="微软雅黑" panose="020B0503020204020204" charset="-122"/>
              </a:rPr>
              <a:t>实现了比赛用模型</a:t>
            </a:r>
            <a:r>
              <a:rPr lang="en-US" altLang="zh-CN" sz="3200" b="1" dirty="0">
                <a:solidFill>
                  <a:srgbClr val="AE4949"/>
                </a:solidFill>
                <a:latin typeface="微软雅黑" panose="020B0503020204020204" charset="-122"/>
                <a:ea typeface="微软雅黑" panose="020B0503020204020204" charset="-122"/>
                <a:cs typeface="微软雅黑" panose="020B0503020204020204" charset="-122"/>
              </a:rPr>
              <a:t>C</a:t>
            </a:r>
            <a:r>
              <a:rPr lang="zh-CN" altLang="zh-CN" sz="3200" b="1" dirty="0">
                <a:solidFill>
                  <a:srgbClr val="AE4949"/>
                </a:solidFill>
                <a:latin typeface="微软雅黑" panose="020B0503020204020204" charset="-122"/>
                <a:ea typeface="微软雅黑" panose="020B0503020204020204" charset="-122"/>
                <a:cs typeface="微软雅黑" panose="020B0503020204020204" charset="-122"/>
              </a:rPr>
              <a:t>lipNet</a:t>
            </a:r>
            <a:endParaRPr lang="zh-CN" altLang="zh-CN" sz="3200" b="1" dirty="0">
              <a:solidFill>
                <a:srgbClr val="AE4949"/>
              </a:solidFill>
              <a:latin typeface="微软雅黑" panose="020B0503020204020204" charset="-122"/>
              <a:ea typeface="微软雅黑" panose="020B0503020204020204" charset="-122"/>
              <a:cs typeface="微软雅黑" panose="020B0503020204020204" charset="-122"/>
            </a:endParaRPr>
          </a:p>
        </p:txBody>
      </p:sp>
      <p:pic>
        <p:nvPicPr>
          <p:cNvPr id="3" name="图片 2" descr="{04CC44B6-E19C-4aa7-9541-95688099DC69}"/>
          <p:cNvPicPr>
            <a:picLocks noChangeAspect="1"/>
          </p:cNvPicPr>
          <p:nvPr/>
        </p:nvPicPr>
        <p:blipFill>
          <a:blip r:embed="rId3"/>
          <a:stretch>
            <a:fillRect/>
          </a:stretch>
        </p:blipFill>
        <p:spPr>
          <a:xfrm>
            <a:off x="134258" y="1855787"/>
            <a:ext cx="5744028" cy="3011616"/>
          </a:xfrm>
          <a:prstGeom prst="rect">
            <a:avLst/>
          </a:prstGeom>
        </p:spPr>
      </p:pic>
    </p:spTree>
    <p:custDataLst>
      <p:tags r:id="rId4"/>
    </p:custData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rot="5160000">
            <a:off x="8474075" y="-395605"/>
            <a:ext cx="3079115" cy="4152265"/>
            <a:chOff x="9598" y="2729"/>
            <a:chExt cx="5608" cy="7344"/>
          </a:xfrm>
        </p:grpSpPr>
        <p:sp>
          <p:nvSpPr>
            <p:cNvPr id="10" name="矩形 9"/>
            <p:cNvSpPr>
              <a:spLocks noChangeAspect="1"/>
            </p:cNvSpPr>
            <p:nvPr/>
          </p:nvSpPr>
          <p:spPr>
            <a:xfrm>
              <a:off x="11234" y="8694"/>
              <a:ext cx="1796" cy="903"/>
            </a:xfrm>
            <a:prstGeom prst="rect">
              <a:avLst/>
            </a:prstGeom>
            <a:solidFill>
              <a:schemeClr val="bg1"/>
            </a:solidFill>
            <a:ln w="38100" cmpd="sng">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img_0157"/>
            <p:cNvPicPr>
              <a:picLocks noChangeAspect="1"/>
            </p:cNvPicPr>
            <p:nvPr/>
          </p:nvPicPr>
          <p:blipFill>
            <a:blip r:embed="rId1"/>
            <a:srcRect l="11515" t="36843" r="42121" b="10007"/>
            <a:stretch>
              <a:fillRect/>
            </a:stretch>
          </p:blipFill>
          <p:spPr>
            <a:xfrm rot="15900000" flipH="1">
              <a:off x="8730" y="3597"/>
              <a:ext cx="7344" cy="5609"/>
            </a:xfrm>
            <a:prstGeom prst="rect">
              <a:avLst/>
            </a:prstGeom>
          </p:spPr>
        </p:pic>
      </p:grpSp>
      <p:pic>
        <p:nvPicPr>
          <p:cNvPr id="16" name="图片 15" descr="img_0148"/>
          <p:cNvPicPr>
            <a:picLocks noChangeAspect="1"/>
          </p:cNvPicPr>
          <p:nvPr/>
        </p:nvPicPr>
        <p:blipFill>
          <a:blip r:embed="rId2"/>
          <a:srcRect l="31063" r="38053" b="37010"/>
          <a:stretch>
            <a:fillRect/>
          </a:stretch>
        </p:blipFill>
        <p:spPr>
          <a:xfrm>
            <a:off x="33655" y="-219710"/>
            <a:ext cx="878205" cy="1193165"/>
          </a:xfrm>
          <a:prstGeom prst="rect">
            <a:avLst/>
          </a:prstGeom>
        </p:spPr>
      </p:pic>
      <p:sp>
        <p:nvSpPr>
          <p:cNvPr id="17" name="文本框 16"/>
          <p:cNvSpPr txBox="1"/>
          <p:nvPr/>
        </p:nvSpPr>
        <p:spPr>
          <a:xfrm>
            <a:off x="911860" y="287655"/>
            <a:ext cx="5753100" cy="460375"/>
          </a:xfrm>
          <a:prstGeom prst="rect">
            <a:avLst/>
          </a:prstGeom>
          <a:noFill/>
        </p:spPr>
        <p:txBody>
          <a:bodyPr wrap="square" rtlCol="0">
            <a:spAutoFit/>
          </a:bodyPr>
          <a:lstStyle/>
          <a:p>
            <a:pPr algn="l"/>
            <a:r>
              <a:rPr lang="zh-CN" sz="2400" b="1" dirty="0">
                <a:solidFill>
                  <a:srgbClr val="AE4949"/>
                </a:solidFill>
                <a:latin typeface="微软雅黑" panose="020B0503020204020204" charset="-122"/>
                <a:ea typeface="微软雅黑" panose="020B0503020204020204" charset="-122"/>
                <a:cs typeface="微软雅黑" panose="020B0503020204020204" charset="-122"/>
                <a:sym typeface="+mn-ea"/>
              </a:rPr>
              <a:t>第</a:t>
            </a:r>
            <a:r>
              <a:rPr lang="zh-CN" altLang="en-US" sz="2400" b="1" dirty="0">
                <a:solidFill>
                  <a:srgbClr val="AE4949"/>
                </a:solidFill>
                <a:latin typeface="微软雅黑" panose="020B0503020204020204" charset="-122"/>
                <a:ea typeface="微软雅黑" panose="020B0503020204020204" charset="-122"/>
                <a:cs typeface="微软雅黑" panose="020B0503020204020204" charset="-122"/>
                <a:sym typeface="+mn-ea"/>
              </a:rPr>
              <a:t>四</a:t>
            </a:r>
            <a:r>
              <a:rPr lang="zh-CN" sz="2400" b="1" dirty="0">
                <a:solidFill>
                  <a:srgbClr val="AE4949"/>
                </a:solidFill>
                <a:latin typeface="微软雅黑" panose="020B0503020204020204" charset="-122"/>
                <a:ea typeface="微软雅黑" panose="020B0503020204020204" charset="-122"/>
                <a:cs typeface="微软雅黑" panose="020B0503020204020204" charset="-122"/>
                <a:sym typeface="+mn-ea"/>
              </a:rPr>
              <a:t>章 </a:t>
            </a:r>
            <a:r>
              <a:rPr lang="en-US" altLang="zh-CN" sz="2400" b="1" dirty="0">
                <a:solidFill>
                  <a:srgbClr val="AE4949"/>
                </a:solidFill>
                <a:latin typeface="微软雅黑" panose="020B0503020204020204" charset="-122"/>
                <a:ea typeface="微软雅黑" panose="020B0503020204020204" charset="-122"/>
                <a:cs typeface="微软雅黑" panose="020B0503020204020204" charset="-122"/>
                <a:sym typeface="+mn-ea"/>
              </a:rPr>
              <a:t>· </a:t>
            </a:r>
            <a:r>
              <a:rPr lang="zh-CN" altLang="en-US" sz="2400" b="1" dirty="0">
                <a:solidFill>
                  <a:srgbClr val="AE4949"/>
                </a:solidFill>
                <a:latin typeface="微软雅黑" panose="020B0503020204020204" charset="-122"/>
                <a:ea typeface="微软雅黑" panose="020B0503020204020204" charset="-122"/>
                <a:cs typeface="微软雅黑" panose="020B0503020204020204" charset="-122"/>
              </a:rPr>
              <a:t>比赛模型代码讲解 </a:t>
            </a:r>
            <a:r>
              <a:rPr lang="en-US" altLang="zh-CN" sz="2400" b="1" dirty="0">
                <a:solidFill>
                  <a:srgbClr val="AE4949"/>
                </a:solidFill>
                <a:latin typeface="微软雅黑" panose="020B0503020204020204" charset="-122"/>
                <a:ea typeface="微软雅黑" panose="020B0503020204020204" charset="-122"/>
                <a:cs typeface="微软雅黑" panose="020B0503020204020204" charset="-122"/>
                <a:sym typeface="+mn-ea"/>
              </a:rPr>
              <a:t>· </a:t>
            </a:r>
            <a:r>
              <a:rPr lang="zh-CN" altLang="en-US" sz="2400" b="1" dirty="0">
                <a:solidFill>
                  <a:srgbClr val="AE4949"/>
                </a:solidFill>
                <a:latin typeface="微软雅黑" panose="020B0503020204020204" charset="-122"/>
                <a:ea typeface="微软雅黑" panose="020B0503020204020204" charset="-122"/>
                <a:cs typeface="微软雅黑" panose="020B0503020204020204" charset="-122"/>
                <a:sym typeface="+mn-ea"/>
              </a:rPr>
              <a:t>修剪网络层</a:t>
            </a:r>
            <a:endParaRPr lang="zh-CN" altLang="en-US" sz="2400" b="1" dirty="0">
              <a:solidFill>
                <a:srgbClr val="AE4949"/>
              </a:solidFill>
              <a:latin typeface="微软雅黑" panose="020B0503020204020204" charset="-122"/>
              <a:ea typeface="微软雅黑" panose="020B0503020204020204" charset="-122"/>
              <a:cs typeface="微软雅黑" panose="020B0503020204020204" charset="-122"/>
              <a:sym typeface="+mn-ea"/>
            </a:endParaRPr>
          </a:p>
        </p:txBody>
      </p:sp>
      <p:sp>
        <p:nvSpPr>
          <p:cNvPr id="21" name="文本框 20"/>
          <p:cNvSpPr txBox="1"/>
          <p:nvPr/>
        </p:nvSpPr>
        <p:spPr>
          <a:xfrm>
            <a:off x="3046730" y="779145"/>
            <a:ext cx="3808730" cy="583565"/>
          </a:xfrm>
          <a:prstGeom prst="rect">
            <a:avLst/>
          </a:prstGeom>
          <a:noFill/>
        </p:spPr>
        <p:txBody>
          <a:bodyPr wrap="square" rtlCol="0">
            <a:spAutoFit/>
          </a:bodyPr>
          <a:lstStyle/>
          <a:p>
            <a:pPr algn="r"/>
            <a:r>
              <a:rPr lang="zh-CN" altLang="en-US" sz="3200" b="1" dirty="0">
                <a:solidFill>
                  <a:srgbClr val="C00000"/>
                </a:solidFill>
                <a:sym typeface="+mn-ea"/>
              </a:rPr>
              <a:t>LoRA</a:t>
            </a:r>
            <a:r>
              <a:rPr lang="en-US" altLang="zh-CN" sz="3200" b="1" dirty="0">
                <a:solidFill>
                  <a:srgbClr val="C00000"/>
                </a:solidFill>
                <a:sym typeface="+mn-ea"/>
              </a:rPr>
              <a:t>_</a:t>
            </a:r>
            <a:r>
              <a:rPr lang="zh-CN" altLang="en-US" sz="3200" b="1" dirty="0">
                <a:solidFill>
                  <a:srgbClr val="C00000"/>
                </a:solidFill>
                <a:sym typeface="+mn-ea"/>
              </a:rPr>
              <a:t>CLIP 修剪</a:t>
            </a:r>
            <a:endParaRPr lang="zh-CN" altLang="en-US" sz="3200" b="1" dirty="0">
              <a:solidFill>
                <a:srgbClr val="C00000"/>
              </a:solidFill>
              <a:latin typeface="微软雅黑" panose="020B0503020204020204" charset="-122"/>
              <a:ea typeface="微软雅黑" panose="020B0503020204020204" charset="-122"/>
              <a:cs typeface="微软雅黑" panose="020B0503020204020204" charset="-122"/>
              <a:sym typeface="+mn-ea"/>
            </a:endParaRPr>
          </a:p>
        </p:txBody>
      </p:sp>
      <p:sp>
        <p:nvSpPr>
          <p:cNvPr id="13" name="文本框 12"/>
          <p:cNvSpPr txBox="1"/>
          <p:nvPr/>
        </p:nvSpPr>
        <p:spPr>
          <a:xfrm>
            <a:off x="803275" y="5442585"/>
            <a:ext cx="8893175" cy="1333500"/>
          </a:xfrm>
          <a:prstGeom prst="rect">
            <a:avLst/>
          </a:prstGeom>
          <a:noFill/>
        </p:spPr>
        <p:txBody>
          <a:bodyPr wrap="square" rtlCol="0">
            <a:noAutofit/>
          </a:bodyPr>
          <a:lstStyle/>
          <a:p>
            <a:r>
              <a:rPr lang="zh-CN" altLang="en-US" sz="2400"/>
              <a:t>调用定义的lora_clip_model 函数，将视觉模型 self.vision_model 进行 LoRACLIP 修剪，使用给定的参数 args、lora_scale、lora_rate、nfz_rate和rank。</a:t>
            </a:r>
            <a:endParaRPr lang="zh-CN" altLang="en-US" sz="2400"/>
          </a:p>
        </p:txBody>
      </p:sp>
      <p:pic>
        <p:nvPicPr>
          <p:cNvPr id="6" name="图片 5" descr="{79B1DFAE-900C-4a78-AE2D-A4EE195B47CF}"/>
          <p:cNvPicPr>
            <a:picLocks noChangeAspect="1"/>
          </p:cNvPicPr>
          <p:nvPr/>
        </p:nvPicPr>
        <p:blipFill>
          <a:blip r:embed="rId3"/>
          <a:stretch>
            <a:fillRect/>
          </a:stretch>
        </p:blipFill>
        <p:spPr>
          <a:xfrm>
            <a:off x="803275" y="1393825"/>
            <a:ext cx="8023860" cy="3794760"/>
          </a:xfrm>
          <a:prstGeom prst="rect">
            <a:avLst/>
          </a:prstGeom>
        </p:spPr>
      </p:pic>
      <p:sp>
        <p:nvSpPr>
          <p:cNvPr id="12" name="文本框 11"/>
          <p:cNvSpPr txBox="1"/>
          <p:nvPr/>
        </p:nvSpPr>
        <p:spPr>
          <a:xfrm>
            <a:off x="9420860" y="3651250"/>
            <a:ext cx="2364105" cy="934720"/>
          </a:xfrm>
          <a:prstGeom prst="rect">
            <a:avLst/>
          </a:prstGeom>
          <a:noFill/>
        </p:spPr>
        <p:txBody>
          <a:bodyPr wrap="square" rtlCol="0">
            <a:noAutofit/>
          </a:bodyPr>
          <a:lstStyle/>
          <a:p>
            <a:r>
              <a:rPr lang="zh-CN" altLang="en-US" sz="2400">
                <a:solidFill>
                  <a:srgbClr val="FF0000"/>
                </a:solidFill>
              </a:rPr>
              <a:t>下面看一下实现修剪的一些细节</a:t>
            </a:r>
            <a:endParaRPr lang="zh-CN" altLang="en-US" sz="2400">
              <a:solidFill>
                <a:srgbClr val="FF0000"/>
              </a:solidFill>
            </a:endParaRPr>
          </a:p>
        </p:txBody>
      </p:sp>
    </p:spTree>
    <p:custDataLst>
      <p:tags r:id="rId4"/>
    </p:custData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15" descr="img_0148"/>
          <p:cNvPicPr>
            <a:picLocks noChangeAspect="1"/>
          </p:cNvPicPr>
          <p:nvPr/>
        </p:nvPicPr>
        <p:blipFill>
          <a:blip r:embed="rId1"/>
          <a:srcRect l="31063" r="38053" b="37010"/>
          <a:stretch>
            <a:fillRect/>
          </a:stretch>
        </p:blipFill>
        <p:spPr>
          <a:xfrm>
            <a:off x="33655" y="-219710"/>
            <a:ext cx="878205" cy="1193165"/>
          </a:xfrm>
          <a:prstGeom prst="rect">
            <a:avLst/>
          </a:prstGeom>
        </p:spPr>
      </p:pic>
      <p:sp>
        <p:nvSpPr>
          <p:cNvPr id="17" name="文本框 16"/>
          <p:cNvSpPr txBox="1"/>
          <p:nvPr/>
        </p:nvSpPr>
        <p:spPr>
          <a:xfrm>
            <a:off x="911860" y="287655"/>
            <a:ext cx="7049430" cy="461665"/>
          </a:xfrm>
          <a:prstGeom prst="rect">
            <a:avLst/>
          </a:prstGeom>
          <a:noFill/>
        </p:spPr>
        <p:txBody>
          <a:bodyPr wrap="square" rtlCol="0">
            <a:spAutoFit/>
          </a:bodyPr>
          <a:lstStyle/>
          <a:p>
            <a:pPr algn="l"/>
            <a:r>
              <a:rPr lang="zh-CN" sz="2400" b="1" dirty="0">
                <a:solidFill>
                  <a:srgbClr val="AE4949"/>
                </a:solidFill>
                <a:latin typeface="微软雅黑" panose="020B0503020204020204" charset="-122"/>
                <a:ea typeface="微软雅黑" panose="020B0503020204020204" charset="-122"/>
                <a:cs typeface="微软雅黑" panose="020B0503020204020204" charset="-122"/>
              </a:rPr>
              <a:t>第</a:t>
            </a:r>
            <a:r>
              <a:rPr lang="zh-CN" altLang="en-US" sz="2400" b="1" dirty="0">
                <a:solidFill>
                  <a:srgbClr val="AE4949"/>
                </a:solidFill>
                <a:latin typeface="微软雅黑" panose="020B0503020204020204" charset="-122"/>
                <a:ea typeface="微软雅黑" panose="020B0503020204020204" charset="-122"/>
                <a:cs typeface="微软雅黑" panose="020B0503020204020204" charset="-122"/>
              </a:rPr>
              <a:t>四</a:t>
            </a:r>
            <a:r>
              <a:rPr lang="zh-CN" sz="2400" b="1" dirty="0">
                <a:solidFill>
                  <a:srgbClr val="AE4949"/>
                </a:solidFill>
                <a:latin typeface="微软雅黑" panose="020B0503020204020204" charset="-122"/>
                <a:ea typeface="微软雅黑" panose="020B0503020204020204" charset="-122"/>
                <a:cs typeface="微软雅黑" panose="020B0503020204020204" charset="-122"/>
              </a:rPr>
              <a:t>章 </a:t>
            </a:r>
            <a:r>
              <a:rPr lang="en-US" altLang="zh-CN" sz="2400" b="1" dirty="0">
                <a:solidFill>
                  <a:srgbClr val="AE4949"/>
                </a:solidFill>
                <a:latin typeface="微软雅黑" panose="020B0503020204020204" charset="-122"/>
                <a:ea typeface="微软雅黑" panose="020B0503020204020204" charset="-122"/>
                <a:cs typeface="微软雅黑" panose="020B0503020204020204" charset="-122"/>
              </a:rPr>
              <a:t>· </a:t>
            </a:r>
            <a:r>
              <a:rPr lang="zh-CN" altLang="en-US" sz="2400" b="1" dirty="0">
                <a:solidFill>
                  <a:srgbClr val="AE4949"/>
                </a:solidFill>
                <a:latin typeface="微软雅黑" panose="020B0503020204020204" charset="-122"/>
                <a:ea typeface="微软雅黑" panose="020B0503020204020204" charset="-122"/>
                <a:cs typeface="微软雅黑" panose="020B0503020204020204" charset="-122"/>
              </a:rPr>
              <a:t>比赛模型代码讲解 </a:t>
            </a:r>
            <a:r>
              <a:rPr lang="en-US" altLang="zh-CN" sz="2400" b="1" dirty="0">
                <a:solidFill>
                  <a:srgbClr val="AE4949"/>
                </a:solidFill>
                <a:latin typeface="微软雅黑" panose="020B0503020204020204" charset="-122"/>
                <a:ea typeface="微软雅黑" panose="020B0503020204020204" charset="-122"/>
                <a:cs typeface="微软雅黑" panose="020B0503020204020204" charset="-122"/>
                <a:sym typeface="+mn-ea"/>
              </a:rPr>
              <a:t>· </a:t>
            </a:r>
            <a:r>
              <a:rPr lang="zh-CN" altLang="en-US" sz="2400" b="1" dirty="0">
                <a:solidFill>
                  <a:srgbClr val="AE4949"/>
                </a:solidFill>
                <a:latin typeface="微软雅黑" panose="020B0503020204020204" charset="-122"/>
                <a:ea typeface="微软雅黑" panose="020B0503020204020204" charset="-122"/>
                <a:cs typeface="微软雅黑" panose="020B0503020204020204" charset="-122"/>
                <a:sym typeface="+mn-ea"/>
              </a:rPr>
              <a:t>修剪网络层</a:t>
            </a:r>
            <a:endParaRPr lang="zh-CN" altLang="en-US" sz="2400" b="1" dirty="0">
              <a:solidFill>
                <a:srgbClr val="AE4949"/>
              </a:solidFill>
              <a:latin typeface="微软雅黑" panose="020B0503020204020204" charset="-122"/>
              <a:ea typeface="微软雅黑" panose="020B0503020204020204" charset="-122"/>
              <a:cs typeface="微软雅黑" panose="020B0503020204020204" charset="-122"/>
              <a:sym typeface="+mn-ea"/>
            </a:endParaRPr>
          </a:p>
        </p:txBody>
      </p:sp>
      <p:grpSp>
        <p:nvGrpSpPr>
          <p:cNvPr id="5" name="组合 4"/>
          <p:cNvGrpSpPr/>
          <p:nvPr/>
        </p:nvGrpSpPr>
        <p:grpSpPr>
          <a:xfrm rot="5160000">
            <a:off x="8713470" y="-15875"/>
            <a:ext cx="3079115" cy="4152265"/>
            <a:chOff x="9598" y="2729"/>
            <a:chExt cx="5608" cy="7344"/>
          </a:xfrm>
        </p:grpSpPr>
        <p:sp>
          <p:nvSpPr>
            <p:cNvPr id="7" name="矩形 6"/>
            <p:cNvSpPr>
              <a:spLocks noChangeAspect="1"/>
            </p:cNvSpPr>
            <p:nvPr/>
          </p:nvSpPr>
          <p:spPr>
            <a:xfrm>
              <a:off x="11234" y="8694"/>
              <a:ext cx="1796" cy="903"/>
            </a:xfrm>
            <a:prstGeom prst="rect">
              <a:avLst/>
            </a:prstGeom>
            <a:solidFill>
              <a:schemeClr val="bg1"/>
            </a:solidFill>
            <a:ln w="38100" cmpd="sng">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descr="img_0157"/>
            <p:cNvPicPr>
              <a:picLocks noChangeAspect="1"/>
            </p:cNvPicPr>
            <p:nvPr/>
          </p:nvPicPr>
          <p:blipFill>
            <a:blip r:embed="rId2"/>
            <a:srcRect l="11515" t="36843" r="42121" b="10007"/>
            <a:stretch>
              <a:fillRect/>
            </a:stretch>
          </p:blipFill>
          <p:spPr>
            <a:xfrm rot="15900000" flipH="1">
              <a:off x="8730" y="3597"/>
              <a:ext cx="7344" cy="5609"/>
            </a:xfrm>
            <a:prstGeom prst="rect">
              <a:avLst/>
            </a:prstGeom>
          </p:spPr>
        </p:pic>
      </p:grpSp>
      <p:sp>
        <p:nvSpPr>
          <p:cNvPr id="15" name="文本框 14"/>
          <p:cNvSpPr txBox="1"/>
          <p:nvPr/>
        </p:nvSpPr>
        <p:spPr>
          <a:xfrm>
            <a:off x="875030" y="4493260"/>
            <a:ext cx="10327005" cy="1568450"/>
          </a:xfrm>
          <a:prstGeom prst="rect">
            <a:avLst/>
          </a:prstGeom>
          <a:noFill/>
        </p:spPr>
        <p:txBody>
          <a:bodyPr wrap="square" rtlCol="0">
            <a:spAutoFit/>
          </a:bodyPr>
          <a:lstStyle/>
          <a:p>
            <a:pPr algn="l"/>
            <a:r>
              <a:rPr lang="en-US" altLang="zh-CN" sz="2400">
                <a:solidFill>
                  <a:srgbClr val="C00000"/>
                </a:solidFill>
                <a:latin typeface="微软雅黑" panose="020B0503020204020204" charset="-122"/>
                <a:ea typeface="微软雅黑" panose="020B0503020204020204" charset="-122"/>
                <a:cs typeface="微软雅黑" panose="020B0503020204020204" charset="-122"/>
                <a:sym typeface="+mn-ea"/>
              </a:rPr>
              <a:t>Q</a:t>
            </a:r>
            <a:r>
              <a:rPr lang="zh-CN" altLang="en-US" sz="2400">
                <a:solidFill>
                  <a:srgbClr val="C00000"/>
                </a:solidFill>
                <a:latin typeface="微软雅黑" panose="020B0503020204020204" charset="-122"/>
                <a:ea typeface="微软雅黑" panose="020B0503020204020204" charset="-122"/>
                <a:cs typeface="微软雅黑" panose="020B0503020204020204" charset="-122"/>
                <a:sym typeface="+mn-ea"/>
              </a:rPr>
              <a:t>：</a:t>
            </a:r>
            <a:r>
              <a:rPr lang="zh-CN" sz="2400">
                <a:latin typeface="微软雅黑" panose="020B0503020204020204" charset="-122"/>
                <a:ea typeface="微软雅黑" panose="020B0503020204020204" charset="-122"/>
                <a:cs typeface="微软雅黑" panose="020B0503020204020204" charset="-122"/>
                <a:sym typeface="+mn-ea"/>
              </a:rPr>
              <a:t>通过线性投影层 self.attn.q_proj 将隐藏状态投影到查询空间，并且应用了 LoRA 机制对其进行处理。</a:t>
            </a:r>
            <a:endParaRPr lang="zh-CN" sz="2400">
              <a:solidFill>
                <a:schemeClr val="tx1"/>
              </a:solidFill>
              <a:latin typeface="微软雅黑" panose="020B0503020204020204" charset="-122"/>
              <a:ea typeface="微软雅黑" panose="020B0503020204020204" charset="-122"/>
              <a:cs typeface="微软雅黑" panose="020B0503020204020204" charset="-122"/>
            </a:endParaRPr>
          </a:p>
          <a:p>
            <a:pPr algn="l"/>
            <a:r>
              <a:rPr lang="zh-CN" sz="2400">
                <a:latin typeface="微软雅黑" panose="020B0503020204020204" charset="-122"/>
                <a:ea typeface="微软雅黑" panose="020B0503020204020204" charset="-122"/>
                <a:cs typeface="微软雅黑" panose="020B0503020204020204" charset="-122"/>
                <a:sym typeface="+mn-ea"/>
              </a:rPr>
              <a:t>LoRA 机制的处理方式是通过 self.q_proj_lora 对隐藏状态进行额外的投影，并添加到原始的投影结果中。</a:t>
            </a:r>
            <a:endParaRPr lang="zh-CN" sz="2400">
              <a:solidFill>
                <a:srgbClr val="AE4949"/>
              </a:solidFill>
              <a:latin typeface="微软雅黑" panose="020B0503020204020204" charset="-122"/>
              <a:ea typeface="微软雅黑" panose="020B0503020204020204" charset="-122"/>
              <a:cs typeface="微软雅黑" panose="020B0503020204020204" charset="-122"/>
            </a:endParaRPr>
          </a:p>
        </p:txBody>
      </p:sp>
      <p:sp>
        <p:nvSpPr>
          <p:cNvPr id="21" name="文本框 20"/>
          <p:cNvSpPr txBox="1"/>
          <p:nvPr/>
        </p:nvSpPr>
        <p:spPr>
          <a:xfrm>
            <a:off x="911860" y="3728720"/>
            <a:ext cx="8450580" cy="583565"/>
          </a:xfrm>
          <a:prstGeom prst="rect">
            <a:avLst/>
          </a:prstGeom>
          <a:noFill/>
        </p:spPr>
        <p:txBody>
          <a:bodyPr wrap="square" rtlCol="0">
            <a:spAutoFit/>
          </a:bodyPr>
          <a:lstStyle/>
          <a:p>
            <a:pPr lvl="1" indent="0" algn="l">
              <a:buFont typeface="+mj-ea"/>
              <a:buNone/>
            </a:pPr>
            <a:r>
              <a:rPr lang="zh-CN" altLang="en-US" sz="3200" b="1">
                <a:solidFill>
                  <a:srgbClr val="AE4949"/>
                </a:solidFill>
                <a:latin typeface="微软雅黑" panose="020B0503020204020204" charset="-122"/>
                <a:ea typeface="微软雅黑" panose="020B0503020204020204" charset="-122"/>
                <a:cs typeface="微软雅黑" panose="020B0503020204020204" charset="-122"/>
                <a:sym typeface="+mn-ea"/>
              </a:rPr>
              <a:t>计算查询（Q）、键（K）、值（V）投影</a:t>
            </a:r>
            <a:r>
              <a:rPr lang="en-US" altLang="zh-CN" sz="3200" b="1">
                <a:solidFill>
                  <a:srgbClr val="AE4949"/>
                </a:solidFill>
                <a:latin typeface="微软雅黑" panose="020B0503020204020204" charset="-122"/>
                <a:ea typeface="微软雅黑" panose="020B0503020204020204" charset="-122"/>
                <a:cs typeface="微软雅黑" panose="020B0503020204020204" charset="-122"/>
                <a:sym typeface="+mn-ea"/>
              </a:rPr>
              <a:t>.</a:t>
            </a:r>
            <a:endParaRPr lang="zh-CN" altLang="zh-CN" sz="3200" b="1">
              <a:solidFill>
                <a:srgbClr val="AE4949"/>
              </a:solidFill>
              <a:latin typeface="微软雅黑" panose="020B0503020204020204" charset="-122"/>
              <a:ea typeface="微软雅黑" panose="020B0503020204020204" charset="-122"/>
              <a:cs typeface="微软雅黑" panose="020B0503020204020204" charset="-122"/>
            </a:endParaRPr>
          </a:p>
        </p:txBody>
      </p:sp>
      <p:pic>
        <p:nvPicPr>
          <p:cNvPr id="10" name="图片 9" descr="{E7E92398-068D-4a88-BCBC-079CC923AB0B}"/>
          <p:cNvPicPr>
            <a:picLocks noChangeAspect="1"/>
          </p:cNvPicPr>
          <p:nvPr>
            <p:custDataLst>
              <p:tags r:id="rId3"/>
            </p:custDataLst>
          </p:nvPr>
        </p:nvPicPr>
        <p:blipFill>
          <a:blip r:embed="rId4"/>
          <a:stretch>
            <a:fillRect/>
          </a:stretch>
        </p:blipFill>
        <p:spPr>
          <a:xfrm>
            <a:off x="875030" y="1161415"/>
            <a:ext cx="8723630" cy="2267585"/>
          </a:xfrm>
          <a:prstGeom prst="rect">
            <a:avLst/>
          </a:prstGeom>
        </p:spPr>
      </p:pic>
      <p:sp>
        <p:nvSpPr>
          <p:cNvPr id="11" name="文本框 10"/>
          <p:cNvSpPr txBox="1"/>
          <p:nvPr>
            <p:custDataLst>
              <p:tags r:id="rId5"/>
            </p:custDataLst>
          </p:nvPr>
        </p:nvSpPr>
        <p:spPr>
          <a:xfrm>
            <a:off x="911860" y="6113780"/>
            <a:ext cx="4064000" cy="460375"/>
          </a:xfrm>
          <a:prstGeom prst="rect">
            <a:avLst/>
          </a:prstGeom>
          <a:noFill/>
        </p:spPr>
        <p:txBody>
          <a:bodyPr wrap="square" rtlCol="0">
            <a:spAutoFit/>
          </a:bodyPr>
          <a:lstStyle/>
          <a:p>
            <a:r>
              <a:rPr lang="en-US" altLang="zh-CN" sz="2400">
                <a:solidFill>
                  <a:srgbClr val="C00000"/>
                </a:solidFill>
              </a:rPr>
              <a:t>K</a:t>
            </a:r>
            <a:r>
              <a:rPr lang="zh-CN" altLang="en-US" sz="2400">
                <a:solidFill>
                  <a:srgbClr val="C00000"/>
                </a:solidFill>
              </a:rPr>
              <a:t>，</a:t>
            </a:r>
            <a:r>
              <a:rPr lang="en-US" altLang="zh-CN" sz="2400">
                <a:solidFill>
                  <a:srgbClr val="C00000"/>
                </a:solidFill>
              </a:rPr>
              <a:t>V</a:t>
            </a:r>
            <a:r>
              <a:rPr lang="zh-CN" altLang="en-US" sz="2400">
                <a:solidFill>
                  <a:srgbClr val="C00000"/>
                </a:solidFill>
              </a:rPr>
              <a:t>：</a:t>
            </a:r>
            <a:r>
              <a:rPr lang="zh-CN" altLang="en-US" sz="2400"/>
              <a:t>计算方式与</a:t>
            </a:r>
            <a:r>
              <a:rPr lang="en-US" altLang="zh-CN" sz="2400"/>
              <a:t>Q</a:t>
            </a:r>
            <a:r>
              <a:rPr lang="zh-CN" altLang="en-US" sz="2400"/>
              <a:t>类似。</a:t>
            </a:r>
            <a:endParaRPr lang="zh-CN" altLang="en-US" sz="2400"/>
          </a:p>
        </p:txBody>
      </p:sp>
    </p:spTree>
    <p:custDataLst>
      <p:tags r:id="rId6"/>
    </p:custData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15" descr="img_0148"/>
          <p:cNvPicPr>
            <a:picLocks noChangeAspect="1"/>
          </p:cNvPicPr>
          <p:nvPr/>
        </p:nvPicPr>
        <p:blipFill>
          <a:blip r:embed="rId1"/>
          <a:srcRect l="31063" r="38053" b="37010"/>
          <a:stretch>
            <a:fillRect/>
          </a:stretch>
        </p:blipFill>
        <p:spPr>
          <a:xfrm>
            <a:off x="33655" y="-219710"/>
            <a:ext cx="878205" cy="1193165"/>
          </a:xfrm>
          <a:prstGeom prst="rect">
            <a:avLst/>
          </a:prstGeom>
        </p:spPr>
      </p:pic>
      <p:sp>
        <p:nvSpPr>
          <p:cNvPr id="17" name="文本框 16"/>
          <p:cNvSpPr txBox="1"/>
          <p:nvPr/>
        </p:nvSpPr>
        <p:spPr>
          <a:xfrm>
            <a:off x="911860" y="287655"/>
            <a:ext cx="6318885" cy="460375"/>
          </a:xfrm>
          <a:prstGeom prst="rect">
            <a:avLst/>
          </a:prstGeom>
          <a:noFill/>
        </p:spPr>
        <p:txBody>
          <a:bodyPr wrap="square" rtlCol="0">
            <a:spAutoFit/>
          </a:bodyPr>
          <a:lstStyle/>
          <a:p>
            <a:pPr algn="l"/>
            <a:r>
              <a:rPr lang="zh-CN" sz="2400" b="1" dirty="0">
                <a:solidFill>
                  <a:srgbClr val="AE4949"/>
                </a:solidFill>
                <a:latin typeface="微软雅黑" panose="020B0503020204020204" charset="-122"/>
                <a:ea typeface="微软雅黑" panose="020B0503020204020204" charset="-122"/>
                <a:cs typeface="微软雅黑" panose="020B0503020204020204" charset="-122"/>
                <a:sym typeface="+mn-ea"/>
              </a:rPr>
              <a:t>第</a:t>
            </a:r>
            <a:r>
              <a:rPr lang="zh-CN" altLang="en-US" sz="2400" b="1" dirty="0">
                <a:solidFill>
                  <a:srgbClr val="AE4949"/>
                </a:solidFill>
                <a:latin typeface="微软雅黑" panose="020B0503020204020204" charset="-122"/>
                <a:ea typeface="微软雅黑" panose="020B0503020204020204" charset="-122"/>
                <a:cs typeface="微软雅黑" panose="020B0503020204020204" charset="-122"/>
              </a:rPr>
              <a:t>四</a:t>
            </a:r>
            <a:r>
              <a:rPr lang="zh-CN" sz="2400" b="1" dirty="0">
                <a:solidFill>
                  <a:srgbClr val="AE4949"/>
                </a:solidFill>
                <a:latin typeface="微软雅黑" panose="020B0503020204020204" charset="-122"/>
                <a:ea typeface="微软雅黑" panose="020B0503020204020204" charset="-122"/>
                <a:cs typeface="微软雅黑" panose="020B0503020204020204" charset="-122"/>
                <a:sym typeface="+mn-ea"/>
              </a:rPr>
              <a:t>章 </a:t>
            </a:r>
            <a:r>
              <a:rPr lang="en-US" altLang="zh-CN" sz="2400" b="1" dirty="0">
                <a:solidFill>
                  <a:srgbClr val="AE4949"/>
                </a:solidFill>
                <a:latin typeface="微软雅黑" panose="020B0503020204020204" charset="-122"/>
                <a:ea typeface="微软雅黑" panose="020B0503020204020204" charset="-122"/>
                <a:cs typeface="微软雅黑" panose="020B0503020204020204" charset="-122"/>
                <a:sym typeface="+mn-ea"/>
              </a:rPr>
              <a:t>· </a:t>
            </a:r>
            <a:r>
              <a:rPr lang="zh-CN" altLang="en-US" sz="2400" b="1" dirty="0">
                <a:solidFill>
                  <a:srgbClr val="AE4949"/>
                </a:solidFill>
                <a:latin typeface="微软雅黑" panose="020B0503020204020204" charset="-122"/>
                <a:ea typeface="微软雅黑" panose="020B0503020204020204" charset="-122"/>
                <a:cs typeface="微软雅黑" panose="020B0503020204020204" charset="-122"/>
              </a:rPr>
              <a:t>比赛模型代码讲解 </a:t>
            </a:r>
            <a:r>
              <a:rPr lang="en-US" altLang="zh-CN" sz="2400" b="1" dirty="0">
                <a:solidFill>
                  <a:srgbClr val="AE4949"/>
                </a:solidFill>
                <a:latin typeface="微软雅黑" panose="020B0503020204020204" charset="-122"/>
                <a:ea typeface="微软雅黑" panose="020B0503020204020204" charset="-122"/>
                <a:cs typeface="微软雅黑" panose="020B0503020204020204" charset="-122"/>
                <a:sym typeface="+mn-ea"/>
              </a:rPr>
              <a:t>· </a:t>
            </a:r>
            <a:r>
              <a:rPr lang="zh-CN" altLang="en-US" sz="2400" b="1" dirty="0">
                <a:solidFill>
                  <a:srgbClr val="AE4949"/>
                </a:solidFill>
                <a:latin typeface="微软雅黑" panose="020B0503020204020204" charset="-122"/>
                <a:ea typeface="微软雅黑" panose="020B0503020204020204" charset="-122"/>
                <a:cs typeface="微软雅黑" panose="020B0503020204020204" charset="-122"/>
                <a:sym typeface="+mn-ea"/>
              </a:rPr>
              <a:t>修剪网络层</a:t>
            </a:r>
            <a:endParaRPr lang="zh-CN" altLang="en-US" sz="2400" b="1" dirty="0">
              <a:solidFill>
                <a:srgbClr val="AE4949"/>
              </a:solidFill>
              <a:latin typeface="微软雅黑" panose="020B0503020204020204" charset="-122"/>
              <a:ea typeface="微软雅黑" panose="020B0503020204020204" charset="-122"/>
              <a:cs typeface="微软雅黑" panose="020B0503020204020204" charset="-122"/>
            </a:endParaRPr>
          </a:p>
        </p:txBody>
      </p:sp>
      <p:grpSp>
        <p:nvGrpSpPr>
          <p:cNvPr id="5" name="组合 4"/>
          <p:cNvGrpSpPr/>
          <p:nvPr/>
        </p:nvGrpSpPr>
        <p:grpSpPr>
          <a:xfrm rot="5160000">
            <a:off x="8713470" y="-15875"/>
            <a:ext cx="3079115" cy="4152265"/>
            <a:chOff x="9598" y="2729"/>
            <a:chExt cx="5608" cy="7344"/>
          </a:xfrm>
        </p:grpSpPr>
        <p:sp>
          <p:nvSpPr>
            <p:cNvPr id="7" name="矩形 6"/>
            <p:cNvSpPr>
              <a:spLocks noChangeAspect="1"/>
            </p:cNvSpPr>
            <p:nvPr/>
          </p:nvSpPr>
          <p:spPr>
            <a:xfrm>
              <a:off x="11234" y="8694"/>
              <a:ext cx="1796" cy="903"/>
            </a:xfrm>
            <a:prstGeom prst="rect">
              <a:avLst/>
            </a:prstGeom>
            <a:solidFill>
              <a:schemeClr val="bg1"/>
            </a:solidFill>
            <a:ln w="38100" cmpd="sng">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descr="img_0157"/>
            <p:cNvPicPr>
              <a:picLocks noChangeAspect="1"/>
            </p:cNvPicPr>
            <p:nvPr/>
          </p:nvPicPr>
          <p:blipFill>
            <a:blip r:embed="rId2"/>
            <a:srcRect l="11515" t="36843" r="42121" b="10007"/>
            <a:stretch>
              <a:fillRect/>
            </a:stretch>
          </p:blipFill>
          <p:spPr>
            <a:xfrm rot="15900000" flipH="1">
              <a:off x="8730" y="3597"/>
              <a:ext cx="7344" cy="5609"/>
            </a:xfrm>
            <a:prstGeom prst="rect">
              <a:avLst/>
            </a:prstGeom>
          </p:spPr>
        </p:pic>
      </p:grpSp>
      <p:sp>
        <p:nvSpPr>
          <p:cNvPr id="15" name="文本框 14"/>
          <p:cNvSpPr txBox="1"/>
          <p:nvPr/>
        </p:nvSpPr>
        <p:spPr>
          <a:xfrm>
            <a:off x="875030" y="4493260"/>
            <a:ext cx="10327005" cy="829945"/>
          </a:xfrm>
          <a:prstGeom prst="rect">
            <a:avLst/>
          </a:prstGeom>
          <a:noFill/>
        </p:spPr>
        <p:txBody>
          <a:bodyPr wrap="square" rtlCol="0">
            <a:spAutoFit/>
          </a:bodyPr>
          <a:lstStyle/>
          <a:p>
            <a:pPr algn="l"/>
            <a:r>
              <a:rPr lang="en-US" sz="2400">
                <a:solidFill>
                  <a:srgbClr val="C00000"/>
                </a:solidFill>
                <a:latin typeface="微软雅黑" panose="020B0503020204020204" charset="-122"/>
                <a:ea typeface="微软雅黑" panose="020B0503020204020204" charset="-122"/>
                <a:cs typeface="微软雅黑" panose="020B0503020204020204" charset="-122"/>
                <a:sym typeface="+mn-ea"/>
              </a:rPr>
              <a:t>1</a:t>
            </a:r>
            <a:r>
              <a:rPr lang="zh-CN" altLang="en-US" sz="2400">
                <a:solidFill>
                  <a:srgbClr val="C00000"/>
                </a:solidFill>
                <a:latin typeface="微软雅黑" panose="020B0503020204020204" charset="-122"/>
                <a:ea typeface="微软雅黑" panose="020B0503020204020204" charset="-122"/>
                <a:cs typeface="微软雅黑" panose="020B0503020204020204" charset="-122"/>
                <a:sym typeface="+mn-ea"/>
              </a:rPr>
              <a:t>，</a:t>
            </a:r>
            <a:r>
              <a:rPr sz="2400">
                <a:solidFill>
                  <a:srgbClr val="C00000"/>
                </a:solidFill>
                <a:latin typeface="微软雅黑" panose="020B0503020204020204" charset="-122"/>
                <a:ea typeface="微软雅黑" panose="020B0503020204020204" charset="-122"/>
                <a:cs typeface="微软雅黑" panose="020B0503020204020204" charset="-122"/>
                <a:sym typeface="+mn-ea"/>
              </a:rPr>
              <a:t>注意力权重：</a:t>
            </a:r>
            <a:r>
              <a:rPr sz="2400">
                <a:latin typeface="微软雅黑" panose="020B0503020204020204" charset="-122"/>
                <a:ea typeface="微软雅黑" panose="020B0503020204020204" charset="-122"/>
                <a:cs typeface="微软雅黑" panose="020B0503020204020204" charset="-122"/>
                <a:sym typeface="+mn-ea"/>
              </a:rPr>
              <a:t>通过计算查询和键之间的点积，然后应用 softmax 函数得到注意力权重。这一步会生成每个位置对于其他位置的注意力分布。</a:t>
            </a:r>
            <a:endParaRPr lang="zh-CN" sz="2400">
              <a:solidFill>
                <a:srgbClr val="AE4949"/>
              </a:solidFill>
              <a:latin typeface="微软雅黑" panose="020B0503020204020204" charset="-122"/>
              <a:ea typeface="微软雅黑" panose="020B0503020204020204" charset="-122"/>
              <a:cs typeface="微软雅黑" panose="020B0503020204020204" charset="-122"/>
            </a:endParaRPr>
          </a:p>
        </p:txBody>
      </p:sp>
      <p:sp>
        <p:nvSpPr>
          <p:cNvPr id="21" name="文本框 20"/>
          <p:cNvSpPr txBox="1"/>
          <p:nvPr/>
        </p:nvSpPr>
        <p:spPr>
          <a:xfrm>
            <a:off x="911860" y="3728720"/>
            <a:ext cx="8450580" cy="583565"/>
          </a:xfrm>
          <a:prstGeom prst="rect">
            <a:avLst/>
          </a:prstGeom>
          <a:noFill/>
        </p:spPr>
        <p:txBody>
          <a:bodyPr wrap="square" rtlCol="0">
            <a:spAutoFit/>
          </a:bodyPr>
          <a:lstStyle/>
          <a:p>
            <a:pPr lvl="1" indent="0" algn="l">
              <a:buFont typeface="+mj-ea"/>
              <a:buNone/>
            </a:pPr>
            <a:r>
              <a:rPr lang="zh-CN" altLang="en-US" sz="3200" b="1">
                <a:solidFill>
                  <a:srgbClr val="AE4949"/>
                </a:solidFill>
                <a:latin typeface="微软雅黑" panose="020B0503020204020204" charset="-122"/>
                <a:ea typeface="微软雅黑" panose="020B0503020204020204" charset="-122"/>
                <a:cs typeface="微软雅黑" panose="020B0503020204020204" charset="-122"/>
                <a:sym typeface="+mn-ea"/>
              </a:rPr>
              <a:t>计算</a:t>
            </a:r>
            <a:r>
              <a:rPr sz="3200" b="1">
                <a:solidFill>
                  <a:srgbClr val="C00000"/>
                </a:solidFill>
                <a:latin typeface="微软雅黑" panose="020B0503020204020204" charset="-122"/>
                <a:ea typeface="微软雅黑" panose="020B0503020204020204" charset="-122"/>
                <a:cs typeface="微软雅黑" panose="020B0503020204020204" charset="-122"/>
                <a:sym typeface="+mn-ea"/>
              </a:rPr>
              <a:t>注意力权重</a:t>
            </a:r>
            <a:r>
              <a:rPr lang="en-US" sz="3200" b="1">
                <a:solidFill>
                  <a:srgbClr val="C00000"/>
                </a:solidFill>
                <a:latin typeface="微软雅黑" panose="020B0503020204020204" charset="-122"/>
                <a:ea typeface="微软雅黑" panose="020B0503020204020204" charset="-122"/>
                <a:cs typeface="微软雅黑" panose="020B0503020204020204" charset="-122"/>
                <a:sym typeface="+mn-ea"/>
              </a:rPr>
              <a:t>.</a:t>
            </a:r>
            <a:endParaRPr lang="en-US" sz="3200" b="1">
              <a:solidFill>
                <a:srgbClr val="C00000"/>
              </a:solidFill>
              <a:latin typeface="微软雅黑" panose="020B0503020204020204" charset="-122"/>
              <a:ea typeface="微软雅黑" panose="020B0503020204020204" charset="-122"/>
              <a:cs typeface="微软雅黑" panose="020B0503020204020204" charset="-122"/>
              <a:sym typeface="+mn-ea"/>
            </a:endParaRPr>
          </a:p>
        </p:txBody>
      </p:sp>
      <p:pic>
        <p:nvPicPr>
          <p:cNvPr id="10" name="图片 9" descr="{E7E92398-068D-4a88-BCBC-079CC923AB0B}"/>
          <p:cNvPicPr>
            <a:picLocks noChangeAspect="1"/>
          </p:cNvPicPr>
          <p:nvPr>
            <p:custDataLst>
              <p:tags r:id="rId3"/>
            </p:custDataLst>
          </p:nvPr>
        </p:nvPicPr>
        <p:blipFill>
          <a:blip r:embed="rId4"/>
          <a:stretch>
            <a:fillRect/>
          </a:stretch>
        </p:blipFill>
        <p:spPr>
          <a:xfrm>
            <a:off x="875030" y="1161415"/>
            <a:ext cx="8723630" cy="2267585"/>
          </a:xfrm>
          <a:prstGeom prst="rect">
            <a:avLst/>
          </a:prstGeom>
        </p:spPr>
      </p:pic>
      <p:sp>
        <p:nvSpPr>
          <p:cNvPr id="11" name="文本框 10"/>
          <p:cNvSpPr txBox="1"/>
          <p:nvPr>
            <p:custDataLst>
              <p:tags r:id="rId5"/>
            </p:custDataLst>
          </p:nvPr>
        </p:nvSpPr>
        <p:spPr>
          <a:xfrm>
            <a:off x="911860" y="5400040"/>
            <a:ext cx="10290175" cy="1198880"/>
          </a:xfrm>
          <a:prstGeom prst="rect">
            <a:avLst/>
          </a:prstGeom>
          <a:noFill/>
        </p:spPr>
        <p:txBody>
          <a:bodyPr wrap="square" rtlCol="0">
            <a:spAutoFit/>
          </a:bodyPr>
          <a:lstStyle/>
          <a:p>
            <a:r>
              <a:rPr lang="en-US" sz="2400">
                <a:solidFill>
                  <a:srgbClr val="C00000"/>
                </a:solidFill>
                <a:sym typeface="+mn-ea"/>
              </a:rPr>
              <a:t>2</a:t>
            </a:r>
            <a:r>
              <a:rPr lang="zh-CN" altLang="en-US" sz="2400">
                <a:solidFill>
                  <a:srgbClr val="C00000"/>
                </a:solidFill>
                <a:sym typeface="+mn-ea"/>
              </a:rPr>
              <a:t>，</a:t>
            </a:r>
            <a:r>
              <a:rPr sz="2400">
                <a:solidFill>
                  <a:srgbClr val="C00000"/>
                </a:solidFill>
                <a:sym typeface="+mn-ea"/>
              </a:rPr>
              <a:t>检查注意力权重形状：</a:t>
            </a:r>
            <a:r>
              <a:rPr sz="2400">
                <a:sym typeface="+mn-ea"/>
              </a:rPr>
              <a:t>确保计算得到的注意力权重的形状符合预期，如果不符合，则抛出错误。</a:t>
            </a:r>
            <a:endParaRPr sz="2400"/>
          </a:p>
          <a:p>
            <a:endParaRPr lang="zh-CN" altLang="en-US" sz="2400"/>
          </a:p>
        </p:txBody>
      </p:sp>
    </p:spTree>
    <p:custDataLst>
      <p:tags r:id="rId6"/>
    </p:custData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15" descr="img_0148"/>
          <p:cNvPicPr>
            <a:picLocks noChangeAspect="1"/>
          </p:cNvPicPr>
          <p:nvPr/>
        </p:nvPicPr>
        <p:blipFill>
          <a:blip r:embed="rId1"/>
          <a:srcRect l="31063" r="38053" b="37010"/>
          <a:stretch>
            <a:fillRect/>
          </a:stretch>
        </p:blipFill>
        <p:spPr>
          <a:xfrm>
            <a:off x="33655" y="-219710"/>
            <a:ext cx="878205" cy="1193165"/>
          </a:xfrm>
          <a:prstGeom prst="rect">
            <a:avLst/>
          </a:prstGeom>
        </p:spPr>
      </p:pic>
      <p:sp>
        <p:nvSpPr>
          <p:cNvPr id="17" name="文本框 16"/>
          <p:cNvSpPr txBox="1"/>
          <p:nvPr/>
        </p:nvSpPr>
        <p:spPr>
          <a:xfrm>
            <a:off x="911860" y="287655"/>
            <a:ext cx="5742940" cy="460375"/>
          </a:xfrm>
          <a:prstGeom prst="rect">
            <a:avLst/>
          </a:prstGeom>
          <a:noFill/>
        </p:spPr>
        <p:txBody>
          <a:bodyPr wrap="square" rtlCol="0">
            <a:spAutoFit/>
          </a:bodyPr>
          <a:lstStyle/>
          <a:p>
            <a:pPr algn="l"/>
            <a:r>
              <a:rPr lang="zh-CN" sz="2400" b="1" dirty="0">
                <a:solidFill>
                  <a:srgbClr val="AE4949"/>
                </a:solidFill>
                <a:latin typeface="微软雅黑" panose="020B0503020204020204" charset="-122"/>
                <a:ea typeface="微软雅黑" panose="020B0503020204020204" charset="-122"/>
                <a:cs typeface="微软雅黑" panose="020B0503020204020204" charset="-122"/>
                <a:sym typeface="+mn-ea"/>
              </a:rPr>
              <a:t>第</a:t>
            </a:r>
            <a:r>
              <a:rPr lang="zh-CN" altLang="en-US" sz="2400" b="1" dirty="0">
                <a:solidFill>
                  <a:srgbClr val="AE4949"/>
                </a:solidFill>
                <a:latin typeface="微软雅黑" panose="020B0503020204020204" charset="-122"/>
                <a:ea typeface="微软雅黑" panose="020B0503020204020204" charset="-122"/>
                <a:cs typeface="微软雅黑" panose="020B0503020204020204" charset="-122"/>
              </a:rPr>
              <a:t>四</a:t>
            </a:r>
            <a:r>
              <a:rPr lang="zh-CN" sz="2400" b="1" dirty="0">
                <a:solidFill>
                  <a:srgbClr val="AE4949"/>
                </a:solidFill>
                <a:latin typeface="微软雅黑" panose="020B0503020204020204" charset="-122"/>
                <a:ea typeface="微软雅黑" panose="020B0503020204020204" charset="-122"/>
                <a:cs typeface="微软雅黑" panose="020B0503020204020204" charset="-122"/>
                <a:sym typeface="+mn-ea"/>
              </a:rPr>
              <a:t>章 </a:t>
            </a:r>
            <a:r>
              <a:rPr lang="en-US" altLang="zh-CN" sz="2400" b="1" dirty="0">
                <a:solidFill>
                  <a:srgbClr val="AE4949"/>
                </a:solidFill>
                <a:latin typeface="微软雅黑" panose="020B0503020204020204" charset="-122"/>
                <a:ea typeface="微软雅黑" panose="020B0503020204020204" charset="-122"/>
                <a:cs typeface="微软雅黑" panose="020B0503020204020204" charset="-122"/>
                <a:sym typeface="+mn-ea"/>
              </a:rPr>
              <a:t>· </a:t>
            </a:r>
            <a:r>
              <a:rPr lang="zh-CN" altLang="en-US" sz="2400" b="1" dirty="0">
                <a:solidFill>
                  <a:srgbClr val="AE4949"/>
                </a:solidFill>
                <a:latin typeface="微软雅黑" panose="020B0503020204020204" charset="-122"/>
                <a:ea typeface="微软雅黑" panose="020B0503020204020204" charset="-122"/>
                <a:cs typeface="微软雅黑" panose="020B0503020204020204" charset="-122"/>
              </a:rPr>
              <a:t>比赛模型代码讲解 </a:t>
            </a:r>
            <a:r>
              <a:rPr lang="en-US" altLang="zh-CN" sz="2400" b="1" dirty="0">
                <a:solidFill>
                  <a:srgbClr val="AE4949"/>
                </a:solidFill>
                <a:latin typeface="微软雅黑" panose="020B0503020204020204" charset="-122"/>
                <a:ea typeface="微软雅黑" panose="020B0503020204020204" charset="-122"/>
                <a:cs typeface="微软雅黑" panose="020B0503020204020204" charset="-122"/>
                <a:sym typeface="+mn-ea"/>
              </a:rPr>
              <a:t>· </a:t>
            </a:r>
            <a:r>
              <a:rPr lang="zh-CN" altLang="en-US" sz="2400" b="1" dirty="0">
                <a:solidFill>
                  <a:srgbClr val="AE4949"/>
                </a:solidFill>
                <a:latin typeface="微软雅黑" panose="020B0503020204020204" charset="-122"/>
                <a:ea typeface="微软雅黑" panose="020B0503020204020204" charset="-122"/>
                <a:cs typeface="微软雅黑" panose="020B0503020204020204" charset="-122"/>
                <a:sym typeface="+mn-ea"/>
              </a:rPr>
              <a:t>修剪网络层</a:t>
            </a:r>
            <a:endParaRPr lang="zh-CN" altLang="en-US" sz="2400" b="1" dirty="0">
              <a:solidFill>
                <a:srgbClr val="AE4949"/>
              </a:solidFill>
              <a:latin typeface="微软雅黑" panose="020B0503020204020204" charset="-122"/>
              <a:ea typeface="微软雅黑" panose="020B0503020204020204" charset="-122"/>
              <a:cs typeface="微软雅黑" panose="020B0503020204020204" charset="-122"/>
            </a:endParaRPr>
          </a:p>
        </p:txBody>
      </p:sp>
      <p:grpSp>
        <p:nvGrpSpPr>
          <p:cNvPr id="5" name="组合 4"/>
          <p:cNvGrpSpPr/>
          <p:nvPr/>
        </p:nvGrpSpPr>
        <p:grpSpPr>
          <a:xfrm rot="5160000">
            <a:off x="8713470" y="-15875"/>
            <a:ext cx="3079115" cy="4152265"/>
            <a:chOff x="9598" y="2729"/>
            <a:chExt cx="5608" cy="7344"/>
          </a:xfrm>
        </p:grpSpPr>
        <p:sp>
          <p:nvSpPr>
            <p:cNvPr id="7" name="矩形 6"/>
            <p:cNvSpPr>
              <a:spLocks noChangeAspect="1"/>
            </p:cNvSpPr>
            <p:nvPr/>
          </p:nvSpPr>
          <p:spPr>
            <a:xfrm>
              <a:off x="11234" y="8694"/>
              <a:ext cx="1796" cy="903"/>
            </a:xfrm>
            <a:prstGeom prst="rect">
              <a:avLst/>
            </a:prstGeom>
            <a:solidFill>
              <a:schemeClr val="bg1"/>
            </a:solidFill>
            <a:ln w="38100" cmpd="sng">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descr="img_0157"/>
            <p:cNvPicPr>
              <a:picLocks noChangeAspect="1"/>
            </p:cNvPicPr>
            <p:nvPr/>
          </p:nvPicPr>
          <p:blipFill>
            <a:blip r:embed="rId2"/>
            <a:srcRect l="11515" t="36843" r="42121" b="10007"/>
            <a:stretch>
              <a:fillRect/>
            </a:stretch>
          </p:blipFill>
          <p:spPr>
            <a:xfrm rot="15900000" flipH="1">
              <a:off x="8730" y="3597"/>
              <a:ext cx="7344" cy="5609"/>
            </a:xfrm>
            <a:prstGeom prst="rect">
              <a:avLst/>
            </a:prstGeom>
          </p:spPr>
        </p:pic>
      </p:grpSp>
      <p:sp>
        <p:nvSpPr>
          <p:cNvPr id="15" name="文本框 14"/>
          <p:cNvSpPr txBox="1"/>
          <p:nvPr/>
        </p:nvSpPr>
        <p:spPr>
          <a:xfrm>
            <a:off x="875030" y="4006215"/>
            <a:ext cx="10327005" cy="1198880"/>
          </a:xfrm>
          <a:prstGeom prst="rect">
            <a:avLst/>
          </a:prstGeom>
          <a:noFill/>
        </p:spPr>
        <p:txBody>
          <a:bodyPr wrap="square" rtlCol="0">
            <a:spAutoFit/>
          </a:bodyPr>
          <a:lstStyle/>
          <a:p>
            <a:pPr algn="l"/>
            <a:r>
              <a:rPr lang="en-US">
                <a:solidFill>
                  <a:srgbClr val="C00000"/>
                </a:solidFill>
                <a:latin typeface="微软雅黑" panose="020B0503020204020204" charset="-122"/>
                <a:ea typeface="微软雅黑" panose="020B0503020204020204" charset="-122"/>
                <a:cs typeface="微软雅黑" panose="020B0503020204020204" charset="-122"/>
                <a:sym typeface="+mn-ea"/>
              </a:rPr>
              <a:t>1</a:t>
            </a:r>
            <a:r>
              <a:rPr lang="zh-CN" altLang="en-US">
                <a:solidFill>
                  <a:srgbClr val="C00000"/>
                </a:solidFill>
                <a:latin typeface="微软雅黑" panose="020B0503020204020204" charset="-122"/>
                <a:ea typeface="微软雅黑" panose="020B0503020204020204" charset="-122"/>
                <a:cs typeface="微软雅黑" panose="020B0503020204020204" charset="-122"/>
                <a:sym typeface="+mn-ea"/>
              </a:rPr>
              <a:t>，</a:t>
            </a:r>
            <a:r>
              <a:rPr>
                <a:solidFill>
                  <a:srgbClr val="C00000"/>
                </a:solidFill>
                <a:latin typeface="微软雅黑" panose="020B0503020204020204" charset="-122"/>
                <a:ea typeface="微软雅黑" panose="020B0503020204020204" charset="-122"/>
                <a:cs typeface="微软雅黑" panose="020B0503020204020204" charset="-122"/>
                <a:sym typeface="+mn-ea"/>
              </a:rPr>
              <a:t>应用因果注意力屏蔽：</a:t>
            </a:r>
            <a:r>
              <a:rPr>
                <a:latin typeface="微软雅黑" panose="020B0503020204020204" charset="-122"/>
                <a:ea typeface="微软雅黑" panose="020B0503020204020204" charset="-122"/>
                <a:cs typeface="微软雅黑" panose="020B0503020204020204" charset="-122"/>
                <a:sym typeface="+mn-ea"/>
              </a:rPr>
              <a:t>如果 causal_attention_mask 不为空，则将其形状调整为 (bsz, 1, tgt_len, src_len)，然后将其与原始的注意力权重 attn_weights 相加。</a:t>
            </a:r>
            <a:endParaRPr>
              <a:latin typeface="微软雅黑" panose="020B0503020204020204" charset="-122"/>
              <a:ea typeface="微软雅黑" panose="020B0503020204020204" charset="-122"/>
              <a:cs typeface="微软雅黑" panose="020B0503020204020204" charset="-122"/>
              <a:sym typeface="+mn-ea"/>
            </a:endParaRPr>
          </a:p>
          <a:p>
            <a:pPr algn="l"/>
            <a:r>
              <a:rPr>
                <a:latin typeface="微软雅黑" panose="020B0503020204020204" charset="-122"/>
                <a:ea typeface="微软雅黑" panose="020B0503020204020204" charset="-122"/>
                <a:cs typeface="微软雅黑" panose="020B0503020204020204" charset="-122"/>
                <a:sym typeface="+mn-ea"/>
              </a:rPr>
              <a:t>为了将需要屏蔽的位置的注意力权重设置为一个较小的值，从而忽略这些位置的信息。最后，将注意力权重的形状重新调整为(bsz * self.attn.num_heads, tgt_len, src_len)。</a:t>
            </a:r>
            <a:endParaRPr>
              <a:latin typeface="微软雅黑" panose="020B0503020204020204" charset="-122"/>
              <a:ea typeface="微软雅黑" panose="020B0503020204020204" charset="-122"/>
              <a:cs typeface="微软雅黑" panose="020B0503020204020204" charset="-122"/>
              <a:sym typeface="+mn-ea"/>
            </a:endParaRPr>
          </a:p>
        </p:txBody>
      </p:sp>
      <p:sp>
        <p:nvSpPr>
          <p:cNvPr id="21" name="文本框 20"/>
          <p:cNvSpPr txBox="1"/>
          <p:nvPr/>
        </p:nvSpPr>
        <p:spPr>
          <a:xfrm>
            <a:off x="911860" y="3350895"/>
            <a:ext cx="8450580" cy="583565"/>
          </a:xfrm>
          <a:prstGeom prst="rect">
            <a:avLst/>
          </a:prstGeom>
          <a:noFill/>
        </p:spPr>
        <p:txBody>
          <a:bodyPr wrap="square" rtlCol="0">
            <a:spAutoFit/>
          </a:bodyPr>
          <a:lstStyle/>
          <a:p>
            <a:pPr lvl="1" indent="0" algn="l">
              <a:buFont typeface="+mj-ea"/>
              <a:buNone/>
            </a:pPr>
            <a:r>
              <a:rPr lang="zh-CN" altLang="en-US" sz="3200" b="1">
                <a:solidFill>
                  <a:srgbClr val="AE4949"/>
                </a:solidFill>
                <a:latin typeface="微软雅黑" panose="020B0503020204020204" charset="-122"/>
                <a:ea typeface="微软雅黑" panose="020B0503020204020204" charset="-122"/>
                <a:cs typeface="微软雅黑" panose="020B0503020204020204" charset="-122"/>
                <a:sym typeface="+mn-ea"/>
              </a:rPr>
              <a:t>应用注意力屏蔽</a:t>
            </a:r>
            <a:r>
              <a:rPr lang="en-US" altLang="zh-CN" sz="3200" b="1">
                <a:solidFill>
                  <a:srgbClr val="AE4949"/>
                </a:solidFill>
                <a:latin typeface="微软雅黑" panose="020B0503020204020204" charset="-122"/>
                <a:ea typeface="微软雅黑" panose="020B0503020204020204" charset="-122"/>
                <a:cs typeface="微软雅黑" panose="020B0503020204020204" charset="-122"/>
                <a:sym typeface="+mn-ea"/>
              </a:rPr>
              <a:t>.</a:t>
            </a:r>
            <a:endParaRPr lang="zh-CN" altLang="zh-CN" sz="3200" b="1">
              <a:solidFill>
                <a:srgbClr val="AE4949"/>
              </a:solidFill>
              <a:latin typeface="微软雅黑" panose="020B0503020204020204" charset="-122"/>
              <a:ea typeface="微软雅黑" panose="020B0503020204020204" charset="-122"/>
              <a:cs typeface="微软雅黑" panose="020B0503020204020204" charset="-122"/>
            </a:endParaRPr>
          </a:p>
        </p:txBody>
      </p:sp>
      <p:sp>
        <p:nvSpPr>
          <p:cNvPr id="11" name="文本框 10"/>
          <p:cNvSpPr txBox="1"/>
          <p:nvPr>
            <p:custDataLst>
              <p:tags r:id="rId3"/>
            </p:custDataLst>
          </p:nvPr>
        </p:nvSpPr>
        <p:spPr>
          <a:xfrm>
            <a:off x="911860" y="5313680"/>
            <a:ext cx="10290175" cy="368300"/>
          </a:xfrm>
          <a:prstGeom prst="rect">
            <a:avLst/>
          </a:prstGeom>
          <a:noFill/>
        </p:spPr>
        <p:txBody>
          <a:bodyPr wrap="square" rtlCol="0">
            <a:spAutoFit/>
          </a:bodyPr>
          <a:lstStyle/>
          <a:p>
            <a:r>
              <a:rPr lang="en-US">
                <a:solidFill>
                  <a:srgbClr val="C00000"/>
                </a:solidFill>
              </a:rPr>
              <a:t>2</a:t>
            </a:r>
            <a:r>
              <a:rPr lang="zh-CN" altLang="en-US">
                <a:solidFill>
                  <a:srgbClr val="C00000"/>
                </a:solidFill>
              </a:rPr>
              <a:t>，</a:t>
            </a:r>
            <a:r>
              <a:rPr>
                <a:solidFill>
                  <a:srgbClr val="C00000"/>
                </a:solidFill>
              </a:rPr>
              <a:t>应用通用注意力屏蔽：</a:t>
            </a:r>
            <a:r>
              <a:rPr lang="zh-CN"/>
              <a:t>与因果注意力屏蔽类似，区别是这里是判断</a:t>
            </a:r>
            <a:r>
              <a:rPr>
                <a:sym typeface="+mn-ea"/>
              </a:rPr>
              <a:t>attention_mask </a:t>
            </a:r>
            <a:r>
              <a:rPr lang="zh-CN">
                <a:sym typeface="+mn-ea"/>
              </a:rPr>
              <a:t>是否为空</a:t>
            </a:r>
            <a:r>
              <a:rPr lang="zh-CN" sz="1600">
                <a:sym typeface="+mn-ea"/>
              </a:rPr>
              <a:t>。</a:t>
            </a:r>
            <a:endParaRPr lang="zh-CN" sz="1600">
              <a:sym typeface="+mn-ea"/>
            </a:endParaRPr>
          </a:p>
        </p:txBody>
      </p:sp>
      <p:sp>
        <p:nvSpPr>
          <p:cNvPr id="4" name="文本框 3"/>
          <p:cNvSpPr txBox="1"/>
          <p:nvPr/>
        </p:nvSpPr>
        <p:spPr>
          <a:xfrm>
            <a:off x="2329815" y="5876925"/>
            <a:ext cx="7533005" cy="368300"/>
          </a:xfrm>
          <a:prstGeom prst="rect">
            <a:avLst/>
          </a:prstGeom>
          <a:noFill/>
        </p:spPr>
        <p:txBody>
          <a:bodyPr wrap="square" rtlCol="0">
            <a:spAutoFit/>
          </a:bodyPr>
          <a:lstStyle/>
          <a:p>
            <a:r>
              <a:rPr lang="zh-CN" altLang="en-US">
                <a:solidFill>
                  <a:srgbClr val="C00000"/>
                </a:solidFill>
              </a:rPr>
              <a:t>注意力屏蔽被应用到了注意力权重上，以调整模型对不同位置的关注程度。</a:t>
            </a:r>
            <a:endParaRPr lang="zh-CN" altLang="en-US">
              <a:solidFill>
                <a:srgbClr val="C00000"/>
              </a:solidFill>
            </a:endParaRPr>
          </a:p>
        </p:txBody>
      </p:sp>
      <p:pic>
        <p:nvPicPr>
          <p:cNvPr id="6" name="图片 5" descr="{4F7B50AE-C7EB-4ecc-92D2-78C61F3C4DE2}"/>
          <p:cNvPicPr>
            <a:picLocks noChangeAspect="1"/>
          </p:cNvPicPr>
          <p:nvPr/>
        </p:nvPicPr>
        <p:blipFill>
          <a:blip r:embed="rId4"/>
          <a:stretch>
            <a:fillRect/>
          </a:stretch>
        </p:blipFill>
        <p:spPr>
          <a:xfrm>
            <a:off x="891540" y="1106805"/>
            <a:ext cx="8092440" cy="2110740"/>
          </a:xfrm>
          <a:prstGeom prst="rect">
            <a:avLst/>
          </a:prstGeom>
        </p:spPr>
      </p:pic>
    </p:spTree>
    <p:custDataLst>
      <p:tags r:id="rId5"/>
    </p:custData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矩形 15"/>
          <p:cNvSpPr/>
          <p:nvPr/>
        </p:nvSpPr>
        <p:spPr>
          <a:xfrm>
            <a:off x="3526790" y="1373505"/>
            <a:ext cx="7775575" cy="4366895"/>
          </a:xfrm>
          <a:prstGeom prst="rect">
            <a:avLst/>
          </a:prstGeom>
          <a:noFill/>
          <a:ln w="69850" cmpd="sng">
            <a:solidFill>
              <a:srgbClr val="AE4949"/>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9" name="组合 18"/>
          <p:cNvGrpSpPr/>
          <p:nvPr/>
        </p:nvGrpSpPr>
        <p:grpSpPr>
          <a:xfrm>
            <a:off x="0" y="0"/>
            <a:ext cx="4673600" cy="6700520"/>
            <a:chOff x="0" y="0"/>
            <a:chExt cx="7360" cy="10552"/>
          </a:xfrm>
        </p:grpSpPr>
        <p:sp>
          <p:nvSpPr>
            <p:cNvPr id="18" name="矩形 17"/>
            <p:cNvSpPr/>
            <p:nvPr/>
          </p:nvSpPr>
          <p:spPr>
            <a:xfrm>
              <a:off x="4602" y="5114"/>
              <a:ext cx="1853" cy="1816"/>
            </a:xfrm>
            <a:prstGeom prst="rect">
              <a:avLst/>
            </a:prstGeom>
            <a:solidFill>
              <a:schemeClr val="bg1"/>
            </a:solidFill>
            <a:ln w="28575" cmpd="sng">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4602" y="2643"/>
              <a:ext cx="1853" cy="1226"/>
            </a:xfrm>
            <a:prstGeom prst="rect">
              <a:avLst/>
            </a:prstGeom>
            <a:solidFill>
              <a:schemeClr val="bg1"/>
            </a:solidFill>
            <a:ln w="28575" cmpd="sng">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descr="img_0134"/>
            <p:cNvPicPr>
              <a:picLocks noChangeAspect="1"/>
            </p:cNvPicPr>
            <p:nvPr/>
          </p:nvPicPr>
          <p:blipFill>
            <a:blip r:embed="rId1"/>
            <a:srcRect l="53535"/>
            <a:stretch>
              <a:fillRect/>
            </a:stretch>
          </p:blipFill>
          <p:spPr>
            <a:xfrm flipH="1">
              <a:off x="0" y="0"/>
              <a:ext cx="7360" cy="10553"/>
            </a:xfrm>
            <a:prstGeom prst="rect">
              <a:avLst/>
            </a:prstGeom>
          </p:spPr>
        </p:pic>
      </p:grpSp>
      <p:grpSp>
        <p:nvGrpSpPr>
          <p:cNvPr id="5" name="组合 4"/>
          <p:cNvGrpSpPr/>
          <p:nvPr/>
        </p:nvGrpSpPr>
        <p:grpSpPr>
          <a:xfrm>
            <a:off x="4878070" y="2882900"/>
            <a:ext cx="5829300" cy="2295525"/>
            <a:chOff x="2357" y="4389"/>
            <a:chExt cx="9180" cy="3615"/>
          </a:xfrm>
        </p:grpSpPr>
        <p:sp>
          <p:nvSpPr>
            <p:cNvPr id="15" name="文本框 14"/>
            <p:cNvSpPr txBox="1"/>
            <p:nvPr/>
          </p:nvSpPr>
          <p:spPr>
            <a:xfrm>
              <a:off x="2357" y="4389"/>
              <a:ext cx="9180" cy="822"/>
            </a:xfrm>
            <a:prstGeom prst="rect">
              <a:avLst/>
            </a:prstGeom>
            <a:noFill/>
          </p:spPr>
          <p:txBody>
            <a:bodyPr wrap="square" rtlCol="0">
              <a:spAutoFit/>
            </a:bodyPr>
            <a:lstStyle/>
            <a:p>
              <a:pPr algn="l"/>
              <a:r>
                <a:rPr lang="zh-CN" sz="2800" b="1" dirty="0">
                  <a:solidFill>
                    <a:srgbClr val="AE4949"/>
                  </a:solidFill>
                  <a:latin typeface="微软雅黑" panose="020B0503020204020204" charset="-122"/>
                  <a:ea typeface="微软雅黑" panose="020B0503020204020204" charset="-122"/>
                  <a:cs typeface="微软雅黑" panose="020B0503020204020204" charset="-122"/>
                </a:rPr>
                <a:t>第一章</a:t>
              </a:r>
              <a:r>
                <a:rPr lang="en-US" altLang="zh-CN" sz="2800" b="1" dirty="0">
                  <a:solidFill>
                    <a:srgbClr val="AE4949"/>
                  </a:solidFill>
                  <a:latin typeface="微软雅黑" panose="020B0503020204020204" charset="-122"/>
                  <a:ea typeface="微软雅黑" panose="020B0503020204020204" charset="-122"/>
                  <a:cs typeface="微软雅黑" panose="020B0503020204020204" charset="-122"/>
                </a:rPr>
                <a:t>	</a:t>
              </a:r>
              <a:r>
                <a:rPr lang="zh-CN" altLang="en-US" sz="2800" b="1" dirty="0">
                  <a:solidFill>
                    <a:srgbClr val="AE4949"/>
                  </a:solidFill>
                  <a:latin typeface="微软雅黑" panose="020B0503020204020204" charset="-122"/>
                  <a:ea typeface="微软雅黑" panose="020B0503020204020204" charset="-122"/>
                  <a:cs typeface="微软雅黑" panose="020B0503020204020204" charset="-122"/>
                </a:rPr>
                <a:t>整体</a:t>
              </a:r>
              <a:r>
                <a:rPr lang="zh-CN" altLang="en-US" sz="2800" b="1" dirty="0">
                  <a:solidFill>
                    <a:srgbClr val="AE4949"/>
                  </a:solidFill>
                  <a:latin typeface="微软雅黑" panose="020B0503020204020204" charset="-122"/>
                  <a:ea typeface="微软雅黑" panose="020B0503020204020204" charset="-122"/>
                  <a:cs typeface="微软雅黑" panose="020B0503020204020204" charset="-122"/>
                  <a:sym typeface="+mn-ea"/>
                </a:rPr>
                <a:t>思路介绍</a:t>
              </a:r>
              <a:endParaRPr lang="zh-CN" altLang="en-US" sz="2800" b="1" dirty="0">
                <a:solidFill>
                  <a:srgbClr val="AE4949"/>
                </a:solidFill>
                <a:latin typeface="微软雅黑" panose="020B0503020204020204" charset="-122"/>
                <a:ea typeface="微软雅黑" panose="020B0503020204020204" charset="-122"/>
                <a:cs typeface="微软雅黑" panose="020B0503020204020204" charset="-122"/>
              </a:endParaRPr>
            </a:p>
          </p:txBody>
        </p:sp>
        <p:sp>
          <p:nvSpPr>
            <p:cNvPr id="8" name="文本框 7"/>
            <p:cNvSpPr txBox="1"/>
            <p:nvPr/>
          </p:nvSpPr>
          <p:spPr>
            <a:xfrm>
              <a:off x="2357" y="5320"/>
              <a:ext cx="9180" cy="822"/>
            </a:xfrm>
            <a:prstGeom prst="rect">
              <a:avLst/>
            </a:prstGeom>
            <a:noFill/>
          </p:spPr>
          <p:txBody>
            <a:bodyPr wrap="square" rtlCol="0">
              <a:spAutoFit/>
            </a:bodyPr>
            <a:lstStyle/>
            <a:p>
              <a:pPr algn="l"/>
              <a:r>
                <a:rPr lang="zh-CN" sz="2800" b="1" dirty="0">
                  <a:solidFill>
                    <a:srgbClr val="AE4949"/>
                  </a:solidFill>
                  <a:latin typeface="微软雅黑" panose="020B0503020204020204" charset="-122"/>
                  <a:ea typeface="微软雅黑" panose="020B0503020204020204" charset="-122"/>
                  <a:cs typeface="微软雅黑" panose="020B0503020204020204" charset="-122"/>
                </a:rPr>
                <a:t>第二章</a:t>
              </a:r>
              <a:r>
                <a:rPr lang="en-US" altLang="zh-CN" sz="2800" b="1" dirty="0">
                  <a:solidFill>
                    <a:srgbClr val="AE4949"/>
                  </a:solidFill>
                  <a:latin typeface="微软雅黑" panose="020B0503020204020204" charset="-122"/>
                  <a:ea typeface="微软雅黑" panose="020B0503020204020204" charset="-122"/>
                  <a:cs typeface="微软雅黑" panose="020B0503020204020204" charset="-122"/>
                </a:rPr>
                <a:t>	VIT-L</a:t>
              </a:r>
              <a:r>
                <a:rPr lang="zh-CN" altLang="en-US" sz="2800" b="1" dirty="0">
                  <a:solidFill>
                    <a:srgbClr val="AE4949"/>
                  </a:solidFill>
                  <a:latin typeface="微软雅黑" panose="020B0503020204020204" charset="-122"/>
                  <a:ea typeface="微软雅黑" panose="020B0503020204020204" charset="-122"/>
                  <a:cs typeface="微软雅黑" panose="020B0503020204020204" charset="-122"/>
                </a:rPr>
                <a:t>部分讲解</a:t>
              </a:r>
              <a:endParaRPr lang="zh-CN" altLang="en-US" sz="2800" b="1" dirty="0">
                <a:solidFill>
                  <a:srgbClr val="AE4949"/>
                </a:solidFill>
                <a:latin typeface="微软雅黑" panose="020B0503020204020204" charset="-122"/>
                <a:ea typeface="微软雅黑" panose="020B0503020204020204" charset="-122"/>
                <a:cs typeface="微软雅黑" panose="020B0503020204020204" charset="-122"/>
              </a:endParaRPr>
            </a:p>
          </p:txBody>
        </p:sp>
        <p:sp>
          <p:nvSpPr>
            <p:cNvPr id="9" name="文本框 8"/>
            <p:cNvSpPr txBox="1"/>
            <p:nvPr/>
          </p:nvSpPr>
          <p:spPr>
            <a:xfrm>
              <a:off x="2357" y="6251"/>
              <a:ext cx="9180" cy="822"/>
            </a:xfrm>
            <a:prstGeom prst="rect">
              <a:avLst/>
            </a:prstGeom>
            <a:noFill/>
          </p:spPr>
          <p:txBody>
            <a:bodyPr wrap="square" rtlCol="0">
              <a:spAutoFit/>
            </a:bodyPr>
            <a:lstStyle/>
            <a:p>
              <a:pPr algn="l"/>
              <a:r>
                <a:rPr lang="zh-CN" sz="2800" b="1" dirty="0">
                  <a:solidFill>
                    <a:srgbClr val="AE4949"/>
                  </a:solidFill>
                  <a:latin typeface="微软雅黑" panose="020B0503020204020204" charset="-122"/>
                  <a:ea typeface="微软雅黑" panose="020B0503020204020204" charset="-122"/>
                  <a:cs typeface="微软雅黑" panose="020B0503020204020204" charset="-122"/>
                </a:rPr>
                <a:t>第三章</a:t>
              </a:r>
              <a:r>
                <a:rPr lang="en-US" altLang="zh-CN" sz="2800" b="1" dirty="0">
                  <a:solidFill>
                    <a:srgbClr val="AE4949"/>
                  </a:solidFill>
                  <a:latin typeface="微软雅黑" panose="020B0503020204020204" charset="-122"/>
                  <a:ea typeface="微软雅黑" panose="020B0503020204020204" charset="-122"/>
                  <a:cs typeface="微软雅黑" panose="020B0503020204020204" charset="-122"/>
                </a:rPr>
                <a:t>	CLIP</a:t>
              </a:r>
              <a:r>
                <a:rPr lang="zh-CN" altLang="en-US" sz="2800" b="1" dirty="0">
                  <a:solidFill>
                    <a:srgbClr val="AE4949"/>
                  </a:solidFill>
                  <a:latin typeface="微软雅黑" panose="020B0503020204020204" charset="-122"/>
                  <a:ea typeface="微软雅黑" panose="020B0503020204020204" charset="-122"/>
                  <a:cs typeface="微软雅黑" panose="020B0503020204020204" charset="-122"/>
                </a:rPr>
                <a:t>模型介绍</a:t>
              </a:r>
              <a:endParaRPr lang="zh-CN" altLang="en-US" sz="2800" b="1" dirty="0">
                <a:solidFill>
                  <a:srgbClr val="AE4949"/>
                </a:solidFill>
                <a:latin typeface="微软雅黑" panose="020B0503020204020204" charset="-122"/>
                <a:ea typeface="微软雅黑" panose="020B0503020204020204" charset="-122"/>
                <a:cs typeface="微软雅黑" panose="020B0503020204020204" charset="-122"/>
              </a:endParaRPr>
            </a:p>
          </p:txBody>
        </p:sp>
        <p:sp>
          <p:nvSpPr>
            <p:cNvPr id="10" name="文本框 9"/>
            <p:cNvSpPr txBox="1"/>
            <p:nvPr/>
          </p:nvSpPr>
          <p:spPr>
            <a:xfrm>
              <a:off x="2357" y="7182"/>
              <a:ext cx="9180" cy="822"/>
            </a:xfrm>
            <a:prstGeom prst="rect">
              <a:avLst/>
            </a:prstGeom>
            <a:noFill/>
          </p:spPr>
          <p:txBody>
            <a:bodyPr wrap="square" rtlCol="0">
              <a:spAutoFit/>
            </a:bodyPr>
            <a:lstStyle/>
            <a:p>
              <a:pPr algn="l"/>
              <a:r>
                <a:rPr lang="zh-CN" sz="2800" b="1" dirty="0">
                  <a:solidFill>
                    <a:srgbClr val="AE4949"/>
                  </a:solidFill>
                  <a:latin typeface="微软雅黑" panose="020B0503020204020204" charset="-122"/>
                  <a:ea typeface="微软雅黑" panose="020B0503020204020204" charset="-122"/>
                  <a:cs typeface="微软雅黑" panose="020B0503020204020204" charset="-122"/>
                </a:rPr>
                <a:t>第四章</a:t>
              </a:r>
              <a:r>
                <a:rPr lang="en-US" altLang="zh-CN" sz="2800" b="1" dirty="0">
                  <a:solidFill>
                    <a:srgbClr val="AE4949"/>
                  </a:solidFill>
                  <a:latin typeface="微软雅黑" panose="020B0503020204020204" charset="-122"/>
                  <a:ea typeface="微软雅黑" panose="020B0503020204020204" charset="-122"/>
                  <a:cs typeface="微软雅黑" panose="020B0503020204020204" charset="-122"/>
                </a:rPr>
                <a:t>	</a:t>
              </a:r>
              <a:r>
                <a:rPr lang="zh-CN" altLang="en-US" sz="2800" b="1" dirty="0">
                  <a:solidFill>
                    <a:srgbClr val="AE4949"/>
                  </a:solidFill>
                  <a:latin typeface="微软雅黑" panose="020B0503020204020204" charset="-122"/>
                  <a:ea typeface="微软雅黑" panose="020B0503020204020204" charset="-122"/>
                  <a:cs typeface="微软雅黑" panose="020B0503020204020204" charset="-122"/>
                </a:rPr>
                <a:t>比赛模型代码讲解</a:t>
              </a:r>
              <a:endParaRPr lang="zh-CN" altLang="en-US" sz="2800" b="1" dirty="0">
                <a:solidFill>
                  <a:srgbClr val="AE4949"/>
                </a:solidFill>
                <a:latin typeface="微软雅黑" panose="020B0503020204020204" charset="-122"/>
                <a:ea typeface="微软雅黑" panose="020B0503020204020204" charset="-122"/>
                <a:cs typeface="微软雅黑" panose="020B0503020204020204" charset="-122"/>
              </a:endParaRPr>
            </a:p>
          </p:txBody>
        </p:sp>
      </p:grpSp>
      <p:grpSp>
        <p:nvGrpSpPr>
          <p:cNvPr id="13" name="组合 12"/>
          <p:cNvGrpSpPr/>
          <p:nvPr/>
        </p:nvGrpSpPr>
        <p:grpSpPr>
          <a:xfrm>
            <a:off x="4440555" y="1526540"/>
            <a:ext cx="2020570" cy="1327785"/>
            <a:chOff x="4068" y="2539"/>
            <a:chExt cx="3182" cy="2091"/>
          </a:xfrm>
        </p:grpSpPr>
        <p:sp>
          <p:nvSpPr>
            <p:cNvPr id="14" name="文本框 13"/>
            <p:cNvSpPr txBox="1"/>
            <p:nvPr/>
          </p:nvSpPr>
          <p:spPr>
            <a:xfrm>
              <a:off x="4682" y="3178"/>
              <a:ext cx="2568" cy="1452"/>
            </a:xfrm>
            <a:prstGeom prst="rect">
              <a:avLst/>
            </a:prstGeom>
            <a:noFill/>
          </p:spPr>
          <p:txBody>
            <a:bodyPr wrap="square" rtlCol="0">
              <a:spAutoFit/>
            </a:bodyPr>
            <a:lstStyle/>
            <a:p>
              <a:pPr algn="l"/>
              <a:r>
                <a:rPr lang="zh-CN" sz="5400" b="1">
                  <a:solidFill>
                    <a:srgbClr val="AE4949"/>
                  </a:solidFill>
                  <a:latin typeface="微软雅黑" panose="020B0503020204020204" charset="-122"/>
                  <a:ea typeface="微软雅黑" panose="020B0503020204020204" charset="-122"/>
                  <a:cs typeface="微软雅黑" panose="020B0503020204020204" charset="-122"/>
                </a:rPr>
                <a:t>目录</a:t>
              </a:r>
              <a:endParaRPr lang="zh-CN" sz="5400" b="1">
                <a:solidFill>
                  <a:srgbClr val="AE4949"/>
                </a:solidFill>
                <a:latin typeface="微软雅黑" panose="020B0503020204020204" charset="-122"/>
                <a:ea typeface="微软雅黑" panose="020B0503020204020204" charset="-122"/>
                <a:cs typeface="微软雅黑" panose="020B0503020204020204" charset="-122"/>
              </a:endParaRPr>
            </a:p>
          </p:txBody>
        </p:sp>
        <p:pic>
          <p:nvPicPr>
            <p:cNvPr id="11" name="图片 10" descr="img_0137"/>
            <p:cNvPicPr>
              <a:picLocks noChangeAspect="1"/>
            </p:cNvPicPr>
            <p:nvPr/>
          </p:nvPicPr>
          <p:blipFill>
            <a:blip r:embed="rId2"/>
            <a:srcRect l="80543" t="51293" r="11888" b="35535"/>
            <a:stretch>
              <a:fillRect/>
            </a:stretch>
          </p:blipFill>
          <p:spPr>
            <a:xfrm rot="21120000">
              <a:off x="4068" y="2539"/>
              <a:ext cx="1199" cy="1390"/>
            </a:xfrm>
            <a:prstGeom prst="rect">
              <a:avLst/>
            </a:prstGeom>
          </p:spPr>
        </p:pic>
      </p:grpSp>
      <p:pic>
        <p:nvPicPr>
          <p:cNvPr id="20" name="图片 19" descr="img_0137"/>
          <p:cNvPicPr>
            <a:picLocks noChangeAspect="1"/>
          </p:cNvPicPr>
          <p:nvPr/>
        </p:nvPicPr>
        <p:blipFill>
          <a:blip r:embed="rId2"/>
          <a:srcRect l="80543" t="51293" r="11888" b="35535"/>
          <a:stretch>
            <a:fillRect/>
          </a:stretch>
        </p:blipFill>
        <p:spPr>
          <a:xfrm rot="6900000">
            <a:off x="11250930" y="959485"/>
            <a:ext cx="761365" cy="882650"/>
          </a:xfrm>
          <a:prstGeom prst="rect">
            <a:avLst/>
          </a:prstGeom>
        </p:spPr>
      </p:pic>
      <p:pic>
        <p:nvPicPr>
          <p:cNvPr id="26" name="图片 25" descr="img_0136"/>
          <p:cNvPicPr>
            <a:picLocks noChangeAspect="1"/>
          </p:cNvPicPr>
          <p:nvPr/>
        </p:nvPicPr>
        <p:blipFill>
          <a:blip r:embed="rId3"/>
          <a:srcRect l="72544" t="39287" b="39107"/>
          <a:stretch>
            <a:fillRect/>
          </a:stretch>
        </p:blipFill>
        <p:spPr>
          <a:xfrm rot="19440000">
            <a:off x="10810875" y="-643890"/>
            <a:ext cx="2761615" cy="1447800"/>
          </a:xfrm>
          <a:prstGeom prst="rect">
            <a:avLst/>
          </a:prstGeom>
        </p:spPr>
      </p:pic>
    </p:spTree>
    <p:custDataLst>
      <p:tags r:id="rId4"/>
    </p:custData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15" descr="img_0148"/>
          <p:cNvPicPr>
            <a:picLocks noChangeAspect="1"/>
          </p:cNvPicPr>
          <p:nvPr/>
        </p:nvPicPr>
        <p:blipFill>
          <a:blip r:embed="rId1"/>
          <a:srcRect l="31063" r="38053" b="37010"/>
          <a:stretch>
            <a:fillRect/>
          </a:stretch>
        </p:blipFill>
        <p:spPr>
          <a:xfrm>
            <a:off x="33655" y="-219710"/>
            <a:ext cx="878205" cy="1193165"/>
          </a:xfrm>
          <a:prstGeom prst="rect">
            <a:avLst/>
          </a:prstGeom>
        </p:spPr>
      </p:pic>
      <p:sp>
        <p:nvSpPr>
          <p:cNvPr id="17" name="文本框 16"/>
          <p:cNvSpPr txBox="1"/>
          <p:nvPr/>
        </p:nvSpPr>
        <p:spPr>
          <a:xfrm>
            <a:off x="911860" y="287655"/>
            <a:ext cx="5804535" cy="460375"/>
          </a:xfrm>
          <a:prstGeom prst="rect">
            <a:avLst/>
          </a:prstGeom>
          <a:noFill/>
        </p:spPr>
        <p:txBody>
          <a:bodyPr wrap="square" rtlCol="0">
            <a:spAutoFit/>
          </a:bodyPr>
          <a:lstStyle/>
          <a:p>
            <a:pPr algn="l"/>
            <a:r>
              <a:rPr lang="zh-CN" sz="2400" b="1" dirty="0">
                <a:solidFill>
                  <a:srgbClr val="AE4949"/>
                </a:solidFill>
                <a:latin typeface="微软雅黑" panose="020B0503020204020204" charset="-122"/>
                <a:ea typeface="微软雅黑" panose="020B0503020204020204" charset="-122"/>
                <a:cs typeface="微软雅黑" panose="020B0503020204020204" charset="-122"/>
                <a:sym typeface="+mn-ea"/>
              </a:rPr>
              <a:t>第</a:t>
            </a:r>
            <a:r>
              <a:rPr lang="zh-CN" altLang="en-US" sz="2400" b="1" dirty="0">
                <a:solidFill>
                  <a:srgbClr val="AE4949"/>
                </a:solidFill>
                <a:latin typeface="微软雅黑" panose="020B0503020204020204" charset="-122"/>
                <a:ea typeface="微软雅黑" panose="020B0503020204020204" charset="-122"/>
                <a:cs typeface="微软雅黑" panose="020B0503020204020204" charset="-122"/>
              </a:rPr>
              <a:t>四</a:t>
            </a:r>
            <a:r>
              <a:rPr lang="zh-CN" sz="2400" b="1" dirty="0">
                <a:solidFill>
                  <a:srgbClr val="AE4949"/>
                </a:solidFill>
                <a:latin typeface="微软雅黑" panose="020B0503020204020204" charset="-122"/>
                <a:ea typeface="微软雅黑" panose="020B0503020204020204" charset="-122"/>
                <a:cs typeface="微软雅黑" panose="020B0503020204020204" charset="-122"/>
                <a:sym typeface="+mn-ea"/>
              </a:rPr>
              <a:t>章 </a:t>
            </a:r>
            <a:r>
              <a:rPr lang="en-US" altLang="zh-CN" sz="2400" b="1" dirty="0">
                <a:solidFill>
                  <a:srgbClr val="AE4949"/>
                </a:solidFill>
                <a:latin typeface="微软雅黑" panose="020B0503020204020204" charset="-122"/>
                <a:ea typeface="微软雅黑" panose="020B0503020204020204" charset="-122"/>
                <a:cs typeface="微软雅黑" panose="020B0503020204020204" charset="-122"/>
                <a:sym typeface="+mn-ea"/>
              </a:rPr>
              <a:t>· </a:t>
            </a:r>
            <a:r>
              <a:rPr lang="zh-CN" altLang="en-US" sz="2400" b="1" dirty="0">
                <a:solidFill>
                  <a:srgbClr val="AE4949"/>
                </a:solidFill>
                <a:latin typeface="微软雅黑" panose="020B0503020204020204" charset="-122"/>
                <a:ea typeface="微软雅黑" panose="020B0503020204020204" charset="-122"/>
                <a:cs typeface="微软雅黑" panose="020B0503020204020204" charset="-122"/>
              </a:rPr>
              <a:t>比赛模型代码讲解 </a:t>
            </a:r>
            <a:r>
              <a:rPr lang="en-US" altLang="zh-CN" sz="2400" b="1" dirty="0">
                <a:solidFill>
                  <a:srgbClr val="AE4949"/>
                </a:solidFill>
                <a:latin typeface="微软雅黑" panose="020B0503020204020204" charset="-122"/>
                <a:ea typeface="微软雅黑" panose="020B0503020204020204" charset="-122"/>
                <a:cs typeface="微软雅黑" panose="020B0503020204020204" charset="-122"/>
                <a:sym typeface="+mn-ea"/>
              </a:rPr>
              <a:t>· </a:t>
            </a:r>
            <a:r>
              <a:rPr lang="zh-CN" altLang="en-US" sz="2400" b="1" dirty="0">
                <a:solidFill>
                  <a:srgbClr val="AE4949"/>
                </a:solidFill>
                <a:latin typeface="微软雅黑" panose="020B0503020204020204" charset="-122"/>
                <a:ea typeface="微软雅黑" panose="020B0503020204020204" charset="-122"/>
                <a:cs typeface="微软雅黑" panose="020B0503020204020204" charset="-122"/>
                <a:sym typeface="+mn-ea"/>
              </a:rPr>
              <a:t>修剪网络层</a:t>
            </a:r>
            <a:endParaRPr lang="zh-CN" altLang="en-US" sz="2400" b="1" dirty="0">
              <a:solidFill>
                <a:srgbClr val="AE4949"/>
              </a:solidFill>
              <a:latin typeface="微软雅黑" panose="020B0503020204020204" charset="-122"/>
              <a:ea typeface="微软雅黑" panose="020B0503020204020204" charset="-122"/>
              <a:cs typeface="微软雅黑" panose="020B0503020204020204" charset="-122"/>
            </a:endParaRPr>
          </a:p>
        </p:txBody>
      </p:sp>
      <p:grpSp>
        <p:nvGrpSpPr>
          <p:cNvPr id="5" name="组合 4"/>
          <p:cNvGrpSpPr/>
          <p:nvPr/>
        </p:nvGrpSpPr>
        <p:grpSpPr>
          <a:xfrm rot="5160000">
            <a:off x="8713470" y="-15875"/>
            <a:ext cx="3079115" cy="4152265"/>
            <a:chOff x="9598" y="2729"/>
            <a:chExt cx="5608" cy="7344"/>
          </a:xfrm>
        </p:grpSpPr>
        <p:sp>
          <p:nvSpPr>
            <p:cNvPr id="7" name="矩形 6"/>
            <p:cNvSpPr>
              <a:spLocks noChangeAspect="1"/>
            </p:cNvSpPr>
            <p:nvPr/>
          </p:nvSpPr>
          <p:spPr>
            <a:xfrm>
              <a:off x="11234" y="8694"/>
              <a:ext cx="1796" cy="903"/>
            </a:xfrm>
            <a:prstGeom prst="rect">
              <a:avLst/>
            </a:prstGeom>
            <a:solidFill>
              <a:schemeClr val="bg1"/>
            </a:solidFill>
            <a:ln w="38100" cmpd="sng">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descr="img_0157"/>
            <p:cNvPicPr>
              <a:picLocks noChangeAspect="1"/>
            </p:cNvPicPr>
            <p:nvPr/>
          </p:nvPicPr>
          <p:blipFill>
            <a:blip r:embed="rId2"/>
            <a:srcRect l="11515" t="36843" r="42121" b="10007"/>
            <a:stretch>
              <a:fillRect/>
            </a:stretch>
          </p:blipFill>
          <p:spPr>
            <a:xfrm rot="15900000" flipH="1">
              <a:off x="8730" y="3597"/>
              <a:ext cx="7344" cy="5609"/>
            </a:xfrm>
            <a:prstGeom prst="rect">
              <a:avLst/>
            </a:prstGeom>
          </p:spPr>
        </p:pic>
      </p:grpSp>
      <p:sp>
        <p:nvSpPr>
          <p:cNvPr id="15" name="文本框 14"/>
          <p:cNvSpPr txBox="1"/>
          <p:nvPr/>
        </p:nvSpPr>
        <p:spPr>
          <a:xfrm>
            <a:off x="911860" y="2588260"/>
            <a:ext cx="10327005" cy="460375"/>
          </a:xfrm>
          <a:prstGeom prst="rect">
            <a:avLst/>
          </a:prstGeom>
          <a:noFill/>
        </p:spPr>
        <p:txBody>
          <a:bodyPr wrap="square" rtlCol="0">
            <a:spAutoFit/>
          </a:bodyPr>
          <a:lstStyle/>
          <a:p>
            <a:pPr algn="l"/>
            <a:r>
              <a:rPr sz="2400">
                <a:latin typeface="微软雅黑" panose="020B0503020204020204" charset="-122"/>
                <a:ea typeface="微软雅黑" panose="020B0503020204020204" charset="-122"/>
                <a:cs typeface="微软雅黑" panose="020B0503020204020204" charset="-122"/>
                <a:sym typeface="+mn-ea"/>
              </a:rPr>
              <a:t>dropout 操作会随机将一部分元素设置为0，从而减少模型的过拟合风险。</a:t>
            </a:r>
            <a:endParaRPr sz="2400">
              <a:latin typeface="微软雅黑" panose="020B0503020204020204" charset="-122"/>
              <a:ea typeface="微软雅黑" panose="020B0503020204020204" charset="-122"/>
              <a:cs typeface="微软雅黑" panose="020B0503020204020204" charset="-122"/>
              <a:sym typeface="+mn-ea"/>
            </a:endParaRPr>
          </a:p>
        </p:txBody>
      </p:sp>
      <p:sp>
        <p:nvSpPr>
          <p:cNvPr id="21" name="文本框 20"/>
          <p:cNvSpPr txBox="1"/>
          <p:nvPr/>
        </p:nvSpPr>
        <p:spPr>
          <a:xfrm>
            <a:off x="911860" y="1880870"/>
            <a:ext cx="8450580" cy="583565"/>
          </a:xfrm>
          <a:prstGeom prst="rect">
            <a:avLst/>
          </a:prstGeom>
          <a:noFill/>
        </p:spPr>
        <p:txBody>
          <a:bodyPr wrap="square" rtlCol="0">
            <a:spAutoFit/>
          </a:bodyPr>
          <a:lstStyle/>
          <a:p>
            <a:pPr lvl="1" indent="0" algn="l">
              <a:buFont typeface="+mj-ea"/>
              <a:buNone/>
            </a:pPr>
            <a:r>
              <a:rPr lang="en-US" altLang="zh-CN" sz="3200" b="1">
                <a:solidFill>
                  <a:srgbClr val="AE4949"/>
                </a:solidFill>
                <a:latin typeface="微软雅黑" panose="020B0503020204020204" charset="-122"/>
                <a:ea typeface="微软雅黑" panose="020B0503020204020204" charset="-122"/>
                <a:cs typeface="微软雅黑" panose="020B0503020204020204" charset="-122"/>
              </a:rPr>
              <a:t>对注意力权重进行 dropout 操作</a:t>
            </a:r>
            <a:endParaRPr lang="en-US" altLang="zh-CN" sz="3200" b="1">
              <a:solidFill>
                <a:srgbClr val="AE4949"/>
              </a:solidFill>
              <a:latin typeface="微软雅黑" panose="020B0503020204020204" charset="-122"/>
              <a:ea typeface="微软雅黑" panose="020B0503020204020204" charset="-122"/>
              <a:cs typeface="微软雅黑" panose="020B0503020204020204" charset="-122"/>
            </a:endParaRPr>
          </a:p>
        </p:txBody>
      </p:sp>
      <p:pic>
        <p:nvPicPr>
          <p:cNvPr id="2" name="图片 1" descr="{FD9F6051-35D7-4e7a-AA32-CF6AFEA24C7B}"/>
          <p:cNvPicPr>
            <a:picLocks noChangeAspect="1"/>
          </p:cNvPicPr>
          <p:nvPr/>
        </p:nvPicPr>
        <p:blipFill>
          <a:blip r:embed="rId3"/>
          <a:stretch>
            <a:fillRect/>
          </a:stretch>
        </p:blipFill>
        <p:spPr>
          <a:xfrm>
            <a:off x="911860" y="1137285"/>
            <a:ext cx="10003790" cy="620395"/>
          </a:xfrm>
          <a:prstGeom prst="rect">
            <a:avLst/>
          </a:prstGeom>
        </p:spPr>
      </p:pic>
      <p:pic>
        <p:nvPicPr>
          <p:cNvPr id="8" name="图片 7" descr="{CE52D5ED-421D-4070-8F24-C275A58DAEAD}"/>
          <p:cNvPicPr>
            <a:picLocks noChangeAspect="1"/>
          </p:cNvPicPr>
          <p:nvPr/>
        </p:nvPicPr>
        <p:blipFill>
          <a:blip r:embed="rId4"/>
          <a:stretch>
            <a:fillRect/>
          </a:stretch>
        </p:blipFill>
        <p:spPr>
          <a:xfrm>
            <a:off x="911860" y="3429635"/>
            <a:ext cx="10803890" cy="636905"/>
          </a:xfrm>
          <a:prstGeom prst="rect">
            <a:avLst/>
          </a:prstGeom>
        </p:spPr>
      </p:pic>
      <p:sp>
        <p:nvSpPr>
          <p:cNvPr id="9" name="文本框 8"/>
          <p:cNvSpPr txBox="1"/>
          <p:nvPr>
            <p:custDataLst>
              <p:tags r:id="rId5"/>
            </p:custDataLst>
          </p:nvPr>
        </p:nvSpPr>
        <p:spPr>
          <a:xfrm>
            <a:off x="911860" y="4423410"/>
            <a:ext cx="8450580" cy="583565"/>
          </a:xfrm>
          <a:prstGeom prst="rect">
            <a:avLst/>
          </a:prstGeom>
          <a:noFill/>
        </p:spPr>
        <p:txBody>
          <a:bodyPr wrap="square" rtlCol="0">
            <a:spAutoFit/>
          </a:bodyPr>
          <a:lstStyle/>
          <a:p>
            <a:pPr lvl="1" indent="0" algn="l">
              <a:buFont typeface="+mj-ea"/>
              <a:buNone/>
            </a:pPr>
            <a:r>
              <a:rPr lang="en-US" altLang="zh-CN" sz="3200" b="1">
                <a:solidFill>
                  <a:srgbClr val="AE4949"/>
                </a:solidFill>
                <a:latin typeface="微软雅黑" panose="020B0503020204020204" charset="-122"/>
                <a:ea typeface="微软雅黑" panose="020B0503020204020204" charset="-122"/>
                <a:cs typeface="微软雅黑" panose="020B0503020204020204" charset="-122"/>
              </a:rPr>
              <a:t>线性变换和加权和</a:t>
            </a:r>
            <a:endParaRPr lang="en-US" altLang="zh-CN" sz="3200" b="1">
              <a:solidFill>
                <a:srgbClr val="AE4949"/>
              </a:solidFill>
              <a:latin typeface="微软雅黑" panose="020B0503020204020204" charset="-122"/>
              <a:ea typeface="微软雅黑" panose="020B0503020204020204" charset="-122"/>
              <a:cs typeface="微软雅黑" panose="020B0503020204020204" charset="-122"/>
            </a:endParaRPr>
          </a:p>
        </p:txBody>
      </p:sp>
      <p:sp>
        <p:nvSpPr>
          <p:cNvPr id="10" name="文本框 9"/>
          <p:cNvSpPr txBox="1"/>
          <p:nvPr>
            <p:custDataLst>
              <p:tags r:id="rId6"/>
            </p:custDataLst>
          </p:nvPr>
        </p:nvSpPr>
        <p:spPr>
          <a:xfrm>
            <a:off x="911860" y="5297170"/>
            <a:ext cx="10687685" cy="829945"/>
          </a:xfrm>
          <a:prstGeom prst="rect">
            <a:avLst/>
          </a:prstGeom>
          <a:noFill/>
        </p:spPr>
        <p:txBody>
          <a:bodyPr wrap="square" rtlCol="0">
            <a:spAutoFit/>
          </a:bodyPr>
          <a:lstStyle/>
          <a:p>
            <a:pPr algn="l"/>
            <a:r>
              <a:rPr sz="2400">
                <a:latin typeface="微软雅黑" panose="020B0503020204020204" charset="-122"/>
                <a:ea typeface="微软雅黑" panose="020B0503020204020204" charset="-122"/>
                <a:cs typeface="微软雅黑" panose="020B0503020204020204" charset="-122"/>
                <a:sym typeface="+mn-ea"/>
              </a:rPr>
              <a:t>通过两个线性变换层 self.attn.out_proj 和 self.out_proj_lora 将 attn_output 映射到输出维度，并将二者的加权和作为最终的注意力输出结果</a:t>
            </a:r>
            <a:r>
              <a:rPr>
                <a:latin typeface="微软雅黑" panose="020B0503020204020204" charset="-122"/>
                <a:ea typeface="微软雅黑" panose="020B0503020204020204" charset="-122"/>
                <a:cs typeface="微软雅黑" panose="020B0503020204020204" charset="-122"/>
                <a:sym typeface="+mn-ea"/>
              </a:rPr>
              <a:t>。</a:t>
            </a:r>
            <a:endParaRPr>
              <a:latin typeface="微软雅黑" panose="020B0503020204020204" charset="-122"/>
              <a:ea typeface="微软雅黑" panose="020B0503020204020204" charset="-122"/>
              <a:cs typeface="微软雅黑" panose="020B0503020204020204" charset="-122"/>
              <a:sym typeface="+mn-ea"/>
            </a:endParaRPr>
          </a:p>
        </p:txBody>
      </p:sp>
    </p:spTree>
    <p:custDataLst>
      <p:tags r:id="rId7"/>
    </p:custData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15" descr="img_0148"/>
          <p:cNvPicPr>
            <a:picLocks noChangeAspect="1"/>
          </p:cNvPicPr>
          <p:nvPr/>
        </p:nvPicPr>
        <p:blipFill>
          <a:blip r:embed="rId1"/>
          <a:srcRect l="31063" r="38053" b="37010"/>
          <a:stretch>
            <a:fillRect/>
          </a:stretch>
        </p:blipFill>
        <p:spPr>
          <a:xfrm>
            <a:off x="33655" y="-219710"/>
            <a:ext cx="878205" cy="1193165"/>
          </a:xfrm>
          <a:prstGeom prst="rect">
            <a:avLst/>
          </a:prstGeom>
        </p:spPr>
      </p:pic>
      <p:sp>
        <p:nvSpPr>
          <p:cNvPr id="17" name="文本框 16"/>
          <p:cNvSpPr txBox="1"/>
          <p:nvPr/>
        </p:nvSpPr>
        <p:spPr>
          <a:xfrm>
            <a:off x="911860" y="287655"/>
            <a:ext cx="5793740" cy="460375"/>
          </a:xfrm>
          <a:prstGeom prst="rect">
            <a:avLst/>
          </a:prstGeom>
          <a:noFill/>
        </p:spPr>
        <p:txBody>
          <a:bodyPr wrap="square" rtlCol="0">
            <a:spAutoFit/>
          </a:bodyPr>
          <a:lstStyle/>
          <a:p>
            <a:pPr algn="l"/>
            <a:r>
              <a:rPr lang="zh-CN" sz="2400" b="1" dirty="0">
                <a:solidFill>
                  <a:srgbClr val="AE4949"/>
                </a:solidFill>
                <a:latin typeface="微软雅黑" panose="020B0503020204020204" charset="-122"/>
                <a:ea typeface="微软雅黑" panose="020B0503020204020204" charset="-122"/>
                <a:cs typeface="微软雅黑" panose="020B0503020204020204" charset="-122"/>
                <a:sym typeface="+mn-ea"/>
              </a:rPr>
              <a:t>第</a:t>
            </a:r>
            <a:r>
              <a:rPr lang="zh-CN" altLang="en-US" sz="2400" b="1" dirty="0">
                <a:solidFill>
                  <a:srgbClr val="AE4949"/>
                </a:solidFill>
                <a:latin typeface="微软雅黑" panose="020B0503020204020204" charset="-122"/>
                <a:ea typeface="微软雅黑" panose="020B0503020204020204" charset="-122"/>
                <a:cs typeface="微软雅黑" panose="020B0503020204020204" charset="-122"/>
              </a:rPr>
              <a:t>四</a:t>
            </a:r>
            <a:r>
              <a:rPr lang="zh-CN" sz="2400" b="1" dirty="0">
                <a:solidFill>
                  <a:srgbClr val="AE4949"/>
                </a:solidFill>
                <a:latin typeface="微软雅黑" panose="020B0503020204020204" charset="-122"/>
                <a:ea typeface="微软雅黑" panose="020B0503020204020204" charset="-122"/>
                <a:cs typeface="微软雅黑" panose="020B0503020204020204" charset="-122"/>
                <a:sym typeface="+mn-ea"/>
              </a:rPr>
              <a:t>章 </a:t>
            </a:r>
            <a:r>
              <a:rPr lang="en-US" altLang="zh-CN" sz="2400" b="1" dirty="0">
                <a:solidFill>
                  <a:srgbClr val="AE4949"/>
                </a:solidFill>
                <a:latin typeface="微软雅黑" panose="020B0503020204020204" charset="-122"/>
                <a:ea typeface="微软雅黑" panose="020B0503020204020204" charset="-122"/>
                <a:cs typeface="微软雅黑" panose="020B0503020204020204" charset="-122"/>
                <a:sym typeface="+mn-ea"/>
              </a:rPr>
              <a:t>· </a:t>
            </a:r>
            <a:r>
              <a:rPr lang="zh-CN" altLang="en-US" sz="2400" b="1" dirty="0">
                <a:solidFill>
                  <a:srgbClr val="AE4949"/>
                </a:solidFill>
                <a:latin typeface="微软雅黑" panose="020B0503020204020204" charset="-122"/>
                <a:ea typeface="微软雅黑" panose="020B0503020204020204" charset="-122"/>
                <a:cs typeface="微软雅黑" panose="020B0503020204020204" charset="-122"/>
              </a:rPr>
              <a:t>比赛模型代码讲解 </a:t>
            </a:r>
            <a:r>
              <a:rPr lang="en-US" altLang="zh-CN" sz="2400" b="1" dirty="0">
                <a:solidFill>
                  <a:srgbClr val="AE4949"/>
                </a:solidFill>
                <a:latin typeface="微软雅黑" panose="020B0503020204020204" charset="-122"/>
                <a:ea typeface="微软雅黑" panose="020B0503020204020204" charset="-122"/>
                <a:cs typeface="微软雅黑" panose="020B0503020204020204" charset="-122"/>
                <a:sym typeface="+mn-ea"/>
              </a:rPr>
              <a:t>· </a:t>
            </a:r>
            <a:r>
              <a:rPr lang="zh-CN" altLang="en-US" sz="2400" b="1" dirty="0">
                <a:solidFill>
                  <a:srgbClr val="AE4949"/>
                </a:solidFill>
                <a:latin typeface="微软雅黑" panose="020B0503020204020204" charset="-122"/>
                <a:ea typeface="微软雅黑" panose="020B0503020204020204" charset="-122"/>
                <a:cs typeface="微软雅黑" panose="020B0503020204020204" charset="-122"/>
                <a:sym typeface="+mn-ea"/>
              </a:rPr>
              <a:t>修剪网络层</a:t>
            </a:r>
            <a:endParaRPr lang="zh-CN" altLang="en-US" sz="2400" b="1" dirty="0">
              <a:solidFill>
                <a:srgbClr val="AE4949"/>
              </a:solidFill>
              <a:latin typeface="微软雅黑" panose="020B0503020204020204" charset="-122"/>
              <a:ea typeface="微软雅黑" panose="020B0503020204020204" charset="-122"/>
              <a:cs typeface="微软雅黑" panose="020B0503020204020204" charset="-122"/>
            </a:endParaRPr>
          </a:p>
        </p:txBody>
      </p:sp>
      <p:sp>
        <p:nvSpPr>
          <p:cNvPr id="21" name="文本框 20"/>
          <p:cNvSpPr txBox="1"/>
          <p:nvPr/>
        </p:nvSpPr>
        <p:spPr>
          <a:xfrm>
            <a:off x="7347585" y="1576070"/>
            <a:ext cx="4497705" cy="1076325"/>
          </a:xfrm>
          <a:prstGeom prst="rect">
            <a:avLst/>
          </a:prstGeom>
          <a:noFill/>
        </p:spPr>
        <p:txBody>
          <a:bodyPr wrap="square" rtlCol="0">
            <a:spAutoFit/>
          </a:bodyPr>
          <a:lstStyle/>
          <a:p>
            <a:pPr lvl="1" indent="0" algn="l">
              <a:buFont typeface="+mj-ea"/>
              <a:buNone/>
            </a:pPr>
            <a:r>
              <a:rPr sz="3200" b="1">
                <a:solidFill>
                  <a:srgbClr val="AE4949"/>
                </a:solidFill>
                <a:latin typeface="微软雅黑" panose="020B0503020204020204" charset="-122"/>
                <a:ea typeface="微软雅黑" panose="020B0503020204020204" charset="-122"/>
                <a:cs typeface="微软雅黑" panose="020B0503020204020204" charset="-122"/>
                <a:sym typeface="+mn-ea"/>
              </a:rPr>
              <a:t>应用 LoRACLIP 方法进行模型修剪</a:t>
            </a:r>
            <a:endParaRPr lang="zh-CN" altLang="zh-CN" sz="3200" b="1">
              <a:solidFill>
                <a:srgbClr val="AE4949"/>
              </a:solidFill>
              <a:latin typeface="微软雅黑" panose="020B0503020204020204" charset="-122"/>
              <a:ea typeface="微软雅黑" panose="020B0503020204020204" charset="-122"/>
              <a:cs typeface="微软雅黑" panose="020B0503020204020204" charset="-122"/>
            </a:endParaRPr>
          </a:p>
        </p:txBody>
      </p:sp>
      <p:grpSp>
        <p:nvGrpSpPr>
          <p:cNvPr id="3" name="组合 2"/>
          <p:cNvGrpSpPr/>
          <p:nvPr/>
        </p:nvGrpSpPr>
        <p:grpSpPr>
          <a:xfrm flipH="1">
            <a:off x="-801370" y="1200785"/>
            <a:ext cx="8148320" cy="4648200"/>
            <a:chOff x="9603" y="1555"/>
            <a:chExt cx="10962" cy="7320"/>
          </a:xfrm>
        </p:grpSpPr>
        <p:grpSp>
          <p:nvGrpSpPr>
            <p:cNvPr id="9" name="组合 8"/>
            <p:cNvGrpSpPr/>
            <p:nvPr/>
          </p:nvGrpSpPr>
          <p:grpSpPr>
            <a:xfrm rot="5160000">
              <a:off x="15384" y="-882"/>
              <a:ext cx="2744" cy="7618"/>
              <a:chOff x="11234" y="1041"/>
              <a:chExt cx="3174" cy="8556"/>
            </a:xfrm>
          </p:grpSpPr>
          <p:sp>
            <p:nvSpPr>
              <p:cNvPr id="10" name="矩形 9"/>
              <p:cNvSpPr>
                <a:spLocks noChangeAspect="1"/>
              </p:cNvSpPr>
              <p:nvPr/>
            </p:nvSpPr>
            <p:spPr>
              <a:xfrm>
                <a:off x="11234" y="8694"/>
                <a:ext cx="1796" cy="903"/>
              </a:xfrm>
              <a:prstGeom prst="rect">
                <a:avLst/>
              </a:prstGeom>
              <a:solidFill>
                <a:schemeClr val="bg1"/>
              </a:solidFill>
              <a:ln w="38100" cmpd="sng">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img_0157"/>
              <p:cNvPicPr>
                <a:picLocks noChangeAspect="1"/>
              </p:cNvPicPr>
              <p:nvPr/>
            </p:nvPicPr>
            <p:blipFill>
              <a:blip r:embed="rId2"/>
              <a:srcRect l="11515" t="36843" r="71603" b="10007"/>
              <a:stretch>
                <a:fillRect/>
              </a:stretch>
            </p:blipFill>
            <p:spPr>
              <a:xfrm rot="19020000" flipH="1">
                <a:off x="11654" y="1041"/>
                <a:ext cx="2754" cy="5447"/>
              </a:xfrm>
              <a:prstGeom prst="rect">
                <a:avLst/>
              </a:prstGeom>
            </p:spPr>
          </p:pic>
        </p:grpSp>
        <p:sp>
          <p:nvSpPr>
            <p:cNvPr id="4" name="矩形 3"/>
            <p:cNvSpPr>
              <a:spLocks noChangeAspect="1"/>
            </p:cNvSpPr>
            <p:nvPr/>
          </p:nvSpPr>
          <p:spPr>
            <a:xfrm>
              <a:off x="9603" y="2146"/>
              <a:ext cx="8438" cy="6729"/>
            </a:xfrm>
            <a:prstGeom prst="rect">
              <a:avLst/>
            </a:prstGeom>
            <a:solidFill>
              <a:srgbClr val="AE4949"/>
            </a:solidFill>
            <a:ln w="38100" cmpd="sng">
              <a:solidFill>
                <a:srgbClr val="AE4949"/>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7" name="图片 6" descr="{845D0804-549D-4df3-B785-C305AB3F643C}"/>
          <p:cNvPicPr>
            <a:picLocks noChangeAspect="1"/>
          </p:cNvPicPr>
          <p:nvPr>
            <p:custDataLst>
              <p:tags r:id="rId3"/>
            </p:custDataLst>
          </p:nvPr>
        </p:nvPicPr>
        <p:blipFill>
          <a:blip r:embed="rId4"/>
          <a:stretch>
            <a:fillRect/>
          </a:stretch>
        </p:blipFill>
        <p:spPr>
          <a:xfrm>
            <a:off x="1075055" y="2070100"/>
            <a:ext cx="6271895" cy="3187065"/>
          </a:xfrm>
          <a:prstGeom prst="rect">
            <a:avLst/>
          </a:prstGeom>
        </p:spPr>
      </p:pic>
      <p:sp>
        <p:nvSpPr>
          <p:cNvPr id="13" name="文本框 12"/>
          <p:cNvSpPr txBox="1"/>
          <p:nvPr>
            <p:custDataLst>
              <p:tags r:id="rId5"/>
            </p:custDataLst>
          </p:nvPr>
        </p:nvSpPr>
        <p:spPr>
          <a:xfrm>
            <a:off x="7809865" y="2921635"/>
            <a:ext cx="3572510" cy="2861310"/>
          </a:xfrm>
          <a:prstGeom prst="rect">
            <a:avLst/>
          </a:prstGeom>
          <a:noFill/>
        </p:spPr>
        <p:txBody>
          <a:bodyPr wrap="square" rtlCol="0">
            <a:spAutoFit/>
          </a:bodyPr>
          <a:lstStyle/>
          <a:p>
            <a:pPr algn="l"/>
            <a:r>
              <a:rPr>
                <a:solidFill>
                  <a:srgbClr val="C00000"/>
                </a:solidFill>
                <a:latin typeface="微软雅黑" panose="020B0503020204020204" charset="-122"/>
                <a:ea typeface="微软雅黑" panose="020B0503020204020204" charset="-122"/>
                <a:cs typeface="微软雅黑" panose="020B0503020204020204" charset="-122"/>
                <a:sym typeface="+mn-ea"/>
              </a:rPr>
              <a:t>LoRACLIP 修剪：</a:t>
            </a:r>
            <a:r>
              <a:rPr>
                <a:latin typeface="微软雅黑" panose="020B0503020204020204" charset="-122"/>
                <a:ea typeface="微软雅黑" panose="020B0503020204020204" charset="-122"/>
                <a:cs typeface="微软雅黑" panose="020B0503020204020204" charset="-122"/>
                <a:sym typeface="+mn-ea"/>
              </a:rPr>
              <a:t>根据计算得到的 lora_num 和 nfz_num，对模型的部分编码器层应用 LoRACLIP 方法进行修剪。</a:t>
            </a:r>
            <a:endParaRPr>
              <a:latin typeface="微软雅黑" panose="020B0503020204020204" charset="-122"/>
              <a:ea typeface="微软雅黑" panose="020B0503020204020204" charset="-122"/>
              <a:cs typeface="微软雅黑" panose="020B0503020204020204" charset="-122"/>
              <a:sym typeface="+mn-ea"/>
            </a:endParaRPr>
          </a:p>
          <a:p>
            <a:pPr algn="l"/>
            <a:r>
              <a:rPr>
                <a:solidFill>
                  <a:srgbClr val="C00000"/>
                </a:solidFill>
                <a:latin typeface="微软雅黑" panose="020B0503020204020204" charset="-122"/>
                <a:ea typeface="微软雅黑" panose="020B0503020204020204" charset="-122"/>
                <a:cs typeface="微软雅黑" panose="020B0503020204020204" charset="-122"/>
                <a:sym typeface="+mn-ea"/>
              </a:rPr>
              <a:t>具体</a:t>
            </a:r>
            <a:r>
              <a:rPr lang="zh-CN">
                <a:solidFill>
                  <a:srgbClr val="C00000"/>
                </a:solidFill>
                <a:latin typeface="微软雅黑" panose="020B0503020204020204" charset="-122"/>
                <a:ea typeface="微软雅黑" panose="020B0503020204020204" charset="-122"/>
                <a:cs typeface="微软雅黑" panose="020B0503020204020204" charset="-122"/>
                <a:sym typeface="+mn-ea"/>
              </a:rPr>
              <a:t>操作：</a:t>
            </a:r>
            <a:r>
              <a:rPr>
                <a:latin typeface="微软雅黑" panose="020B0503020204020204" charset="-122"/>
                <a:ea typeface="微软雅黑" panose="020B0503020204020204" charset="-122"/>
                <a:cs typeface="微软雅黑" panose="020B0503020204020204" charset="-122"/>
                <a:sym typeface="+mn-ea"/>
              </a:rPr>
              <a:t>在倒数第 lora_num 到倒数第一个（最后一个）编码器层中，将 self-attention 层替换为 LoRACLIPAttention，同时设置相应的超参数，如秩和缩放因子。</a:t>
            </a:r>
            <a:endParaRPr>
              <a:latin typeface="微软雅黑" panose="020B0503020204020204" charset="-122"/>
              <a:ea typeface="微软雅黑" panose="020B0503020204020204" charset="-122"/>
              <a:cs typeface="微软雅黑" panose="020B0503020204020204" charset="-122"/>
              <a:sym typeface="+mn-ea"/>
            </a:endParaRPr>
          </a:p>
        </p:txBody>
      </p:sp>
    </p:spTree>
    <p:custDataLst>
      <p:tags r:id="rId6"/>
    </p:custData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rot="5160000">
            <a:off x="8474075" y="-395605"/>
            <a:ext cx="3079115" cy="4152265"/>
            <a:chOff x="9598" y="2729"/>
            <a:chExt cx="5608" cy="7344"/>
          </a:xfrm>
        </p:grpSpPr>
        <p:sp>
          <p:nvSpPr>
            <p:cNvPr id="10" name="矩形 9"/>
            <p:cNvSpPr>
              <a:spLocks noChangeAspect="1"/>
            </p:cNvSpPr>
            <p:nvPr/>
          </p:nvSpPr>
          <p:spPr>
            <a:xfrm>
              <a:off x="11234" y="8694"/>
              <a:ext cx="1796" cy="903"/>
            </a:xfrm>
            <a:prstGeom prst="rect">
              <a:avLst/>
            </a:prstGeom>
            <a:solidFill>
              <a:schemeClr val="bg1"/>
            </a:solidFill>
            <a:ln w="38100" cmpd="sng">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img_0157"/>
            <p:cNvPicPr>
              <a:picLocks noChangeAspect="1"/>
            </p:cNvPicPr>
            <p:nvPr/>
          </p:nvPicPr>
          <p:blipFill>
            <a:blip r:embed="rId1"/>
            <a:srcRect l="11515" t="36843" r="42121" b="10007"/>
            <a:stretch>
              <a:fillRect/>
            </a:stretch>
          </p:blipFill>
          <p:spPr>
            <a:xfrm rot="15900000" flipH="1">
              <a:off x="8730" y="3597"/>
              <a:ext cx="7344" cy="5609"/>
            </a:xfrm>
            <a:prstGeom prst="rect">
              <a:avLst/>
            </a:prstGeom>
          </p:spPr>
        </p:pic>
      </p:grpSp>
      <p:pic>
        <p:nvPicPr>
          <p:cNvPr id="16" name="图片 15" descr="img_0148"/>
          <p:cNvPicPr>
            <a:picLocks noChangeAspect="1"/>
          </p:cNvPicPr>
          <p:nvPr/>
        </p:nvPicPr>
        <p:blipFill>
          <a:blip r:embed="rId2"/>
          <a:srcRect l="31063" r="38053" b="37010"/>
          <a:stretch>
            <a:fillRect/>
          </a:stretch>
        </p:blipFill>
        <p:spPr>
          <a:xfrm>
            <a:off x="33655" y="-219710"/>
            <a:ext cx="878205" cy="1193165"/>
          </a:xfrm>
          <a:prstGeom prst="rect">
            <a:avLst/>
          </a:prstGeom>
        </p:spPr>
      </p:pic>
      <p:sp>
        <p:nvSpPr>
          <p:cNvPr id="17" name="文本框 16"/>
          <p:cNvSpPr txBox="1"/>
          <p:nvPr/>
        </p:nvSpPr>
        <p:spPr>
          <a:xfrm>
            <a:off x="911860" y="287655"/>
            <a:ext cx="5753100" cy="460375"/>
          </a:xfrm>
          <a:prstGeom prst="rect">
            <a:avLst/>
          </a:prstGeom>
          <a:noFill/>
        </p:spPr>
        <p:txBody>
          <a:bodyPr wrap="square" rtlCol="0">
            <a:spAutoFit/>
          </a:bodyPr>
          <a:lstStyle/>
          <a:p>
            <a:pPr algn="l"/>
            <a:r>
              <a:rPr lang="zh-CN" sz="2400" b="1" dirty="0">
                <a:solidFill>
                  <a:srgbClr val="AE4949"/>
                </a:solidFill>
                <a:latin typeface="微软雅黑" panose="020B0503020204020204" charset="-122"/>
                <a:ea typeface="微软雅黑" panose="020B0503020204020204" charset="-122"/>
                <a:cs typeface="微软雅黑" panose="020B0503020204020204" charset="-122"/>
                <a:sym typeface="+mn-ea"/>
              </a:rPr>
              <a:t>第</a:t>
            </a:r>
            <a:r>
              <a:rPr lang="zh-CN" altLang="en-US" sz="2400" b="1" dirty="0">
                <a:solidFill>
                  <a:srgbClr val="AE4949"/>
                </a:solidFill>
                <a:latin typeface="微软雅黑" panose="020B0503020204020204" charset="-122"/>
                <a:ea typeface="微软雅黑" panose="020B0503020204020204" charset="-122"/>
                <a:cs typeface="微软雅黑" panose="020B0503020204020204" charset="-122"/>
              </a:rPr>
              <a:t>四</a:t>
            </a:r>
            <a:r>
              <a:rPr lang="zh-CN" sz="2400" b="1" dirty="0">
                <a:solidFill>
                  <a:srgbClr val="AE4949"/>
                </a:solidFill>
                <a:latin typeface="微软雅黑" panose="020B0503020204020204" charset="-122"/>
                <a:ea typeface="微软雅黑" panose="020B0503020204020204" charset="-122"/>
                <a:cs typeface="微软雅黑" panose="020B0503020204020204" charset="-122"/>
                <a:sym typeface="+mn-ea"/>
              </a:rPr>
              <a:t>章 </a:t>
            </a:r>
            <a:r>
              <a:rPr lang="en-US" altLang="zh-CN" sz="2400" b="1" dirty="0">
                <a:solidFill>
                  <a:srgbClr val="AE4949"/>
                </a:solidFill>
                <a:latin typeface="微软雅黑" panose="020B0503020204020204" charset="-122"/>
                <a:ea typeface="微软雅黑" panose="020B0503020204020204" charset="-122"/>
                <a:cs typeface="微软雅黑" panose="020B0503020204020204" charset="-122"/>
                <a:sym typeface="+mn-ea"/>
              </a:rPr>
              <a:t>· </a:t>
            </a:r>
            <a:r>
              <a:rPr lang="zh-CN" altLang="en-US" sz="2400" b="1" dirty="0">
                <a:solidFill>
                  <a:srgbClr val="AE4949"/>
                </a:solidFill>
                <a:latin typeface="微软雅黑" panose="020B0503020204020204" charset="-122"/>
                <a:ea typeface="微软雅黑" panose="020B0503020204020204" charset="-122"/>
                <a:cs typeface="微软雅黑" panose="020B0503020204020204" charset="-122"/>
              </a:rPr>
              <a:t>比赛模型代码讲解 </a:t>
            </a:r>
            <a:r>
              <a:rPr lang="en-US" altLang="zh-CN" sz="2400" b="1" dirty="0">
                <a:solidFill>
                  <a:srgbClr val="AE4949"/>
                </a:solidFill>
                <a:latin typeface="微软雅黑" panose="020B0503020204020204" charset="-122"/>
                <a:ea typeface="微软雅黑" panose="020B0503020204020204" charset="-122"/>
                <a:cs typeface="微软雅黑" panose="020B0503020204020204" charset="-122"/>
                <a:sym typeface="+mn-ea"/>
              </a:rPr>
              <a:t>· </a:t>
            </a:r>
            <a:r>
              <a:rPr lang="zh-CN" altLang="en-US" sz="2400" b="1" dirty="0">
                <a:solidFill>
                  <a:srgbClr val="AE4949"/>
                </a:solidFill>
                <a:latin typeface="微软雅黑" panose="020B0503020204020204" charset="-122"/>
                <a:ea typeface="微软雅黑" panose="020B0503020204020204" charset="-122"/>
                <a:cs typeface="微软雅黑" panose="020B0503020204020204" charset="-122"/>
                <a:sym typeface="+mn-ea"/>
              </a:rPr>
              <a:t>网络层结构</a:t>
            </a:r>
            <a:endParaRPr lang="zh-CN" altLang="en-US" sz="2400" b="1" dirty="0">
              <a:solidFill>
                <a:srgbClr val="AE4949"/>
              </a:solidFill>
              <a:latin typeface="微软雅黑" panose="020B0503020204020204" charset="-122"/>
              <a:ea typeface="微软雅黑" panose="020B0503020204020204" charset="-122"/>
              <a:cs typeface="微软雅黑" panose="020B0503020204020204" charset="-122"/>
              <a:sym typeface="+mn-ea"/>
            </a:endParaRPr>
          </a:p>
        </p:txBody>
      </p:sp>
      <p:sp>
        <p:nvSpPr>
          <p:cNvPr id="8" name="文本框 7"/>
          <p:cNvSpPr txBox="1"/>
          <p:nvPr/>
        </p:nvSpPr>
        <p:spPr>
          <a:xfrm>
            <a:off x="3688080" y="3268345"/>
            <a:ext cx="5591810" cy="521970"/>
          </a:xfrm>
          <a:prstGeom prst="rect">
            <a:avLst/>
          </a:prstGeom>
          <a:noFill/>
        </p:spPr>
        <p:txBody>
          <a:bodyPr wrap="square" rtlCol="0">
            <a:spAutoFit/>
          </a:bodyPr>
          <a:lstStyle/>
          <a:p>
            <a:pPr algn="l"/>
            <a:r>
              <a:rPr lang="zh-CN" sz="2800" b="1" dirty="0">
                <a:solidFill>
                  <a:srgbClr val="AE4949"/>
                </a:solidFill>
                <a:latin typeface="微软雅黑" panose="020B0503020204020204" charset="-122"/>
                <a:ea typeface="微软雅黑" panose="020B0503020204020204" charset="-122"/>
                <a:cs typeface="微软雅黑" panose="020B0503020204020204" charset="-122"/>
              </a:rPr>
              <a:t>前向传播方法 forward</a:t>
            </a:r>
            <a:r>
              <a:rPr lang="zh-CN" sz="2400" b="1" dirty="0">
                <a:solidFill>
                  <a:srgbClr val="AE4949"/>
                </a:solidFill>
                <a:latin typeface="微软雅黑" panose="020B0503020204020204" charset="-122"/>
                <a:ea typeface="微软雅黑" panose="020B0503020204020204" charset="-122"/>
                <a:cs typeface="微软雅黑" panose="020B0503020204020204" charset="-122"/>
              </a:rPr>
              <a:t> </a:t>
            </a:r>
            <a:endParaRPr lang="zh-CN" sz="2400" b="1" dirty="0">
              <a:solidFill>
                <a:srgbClr val="AE4949"/>
              </a:solidFill>
              <a:latin typeface="微软雅黑" panose="020B0503020204020204" charset="-122"/>
              <a:ea typeface="微软雅黑" panose="020B0503020204020204" charset="-122"/>
              <a:cs typeface="微软雅黑" panose="020B0503020204020204" charset="-122"/>
            </a:endParaRPr>
          </a:p>
        </p:txBody>
      </p:sp>
      <p:pic>
        <p:nvPicPr>
          <p:cNvPr id="5" name="图片 4" descr="{04CC44B6-E19C-4aa7-9541-95688099DC69}"/>
          <p:cNvPicPr>
            <a:picLocks noChangeAspect="1"/>
          </p:cNvPicPr>
          <p:nvPr/>
        </p:nvPicPr>
        <p:blipFill>
          <a:blip r:embed="rId3"/>
          <a:srcRect t="63897"/>
          <a:stretch>
            <a:fillRect/>
          </a:stretch>
        </p:blipFill>
        <p:spPr>
          <a:xfrm>
            <a:off x="711201" y="1280795"/>
            <a:ext cx="9665606" cy="1549400"/>
          </a:xfrm>
          <a:prstGeom prst="rect">
            <a:avLst/>
          </a:prstGeom>
        </p:spPr>
      </p:pic>
      <p:sp>
        <p:nvSpPr>
          <p:cNvPr id="7" name="文本框 6"/>
          <p:cNvSpPr txBox="1"/>
          <p:nvPr/>
        </p:nvSpPr>
        <p:spPr>
          <a:xfrm>
            <a:off x="711200" y="4228465"/>
            <a:ext cx="10514330" cy="1499235"/>
          </a:xfrm>
          <a:prstGeom prst="rect">
            <a:avLst/>
          </a:prstGeom>
          <a:noFill/>
        </p:spPr>
        <p:txBody>
          <a:bodyPr wrap="square" rtlCol="0">
            <a:noAutofit/>
          </a:bodyPr>
          <a:lstStyle/>
          <a:p>
            <a:pPr marL="285750" indent="-285750">
              <a:buFont typeface="Arial" panose="020B0604020202020204" pitchFamily="34" charset="0"/>
              <a:buChar char="•"/>
            </a:pPr>
            <a:r>
              <a:rPr sz="2400">
                <a:solidFill>
                  <a:srgbClr val="C00000"/>
                </a:solidFill>
                <a:latin typeface="微软雅黑" panose="020B0503020204020204" charset="-122"/>
                <a:ea typeface="微软雅黑" panose="020B0503020204020204" charset="-122"/>
                <a:cs typeface="微软雅黑" panose="020B0503020204020204" charset="-122"/>
                <a:sym typeface="+mn-ea"/>
              </a:rPr>
              <a:t>视觉模型</a:t>
            </a:r>
            <a:r>
              <a:rPr lang="zh-CN" sz="2400">
                <a:solidFill>
                  <a:srgbClr val="C00000"/>
                </a:solidFill>
                <a:latin typeface="微软雅黑" panose="020B0503020204020204" charset="-122"/>
                <a:ea typeface="微软雅黑" panose="020B0503020204020204" charset="-122"/>
                <a:cs typeface="微软雅黑" panose="020B0503020204020204" charset="-122"/>
                <a:sym typeface="+mn-ea"/>
              </a:rPr>
              <a:t>（vision_model）：</a:t>
            </a:r>
            <a:r>
              <a:rPr lang="zh-CN" altLang="en-US" sz="2400"/>
              <a:t>将输入图像 data['image'] 传递给视觉模型 self.vision_model 进行特征提取。</a:t>
            </a:r>
            <a:endParaRPr lang="zh-CN" altLang="en-US" sz="2400"/>
          </a:p>
          <a:p>
            <a:pPr marL="285750" indent="-285750">
              <a:buFont typeface="Arial" panose="020B0604020202020204" pitchFamily="34" charset="0"/>
              <a:buChar char="•"/>
            </a:pPr>
            <a:endParaRPr lang="zh-CN" altLang="en-US" sz="2400"/>
          </a:p>
          <a:p>
            <a:pPr marL="0" lvl="1" indent="-285750">
              <a:buFont typeface="Arial" panose="020B0604020202020204" pitchFamily="34" charset="0"/>
              <a:buChar char="•"/>
            </a:pPr>
            <a:r>
              <a:rPr lang="zh-CN" sz="2400">
                <a:solidFill>
                  <a:srgbClr val="C00000"/>
                </a:solidFill>
                <a:latin typeface="微软雅黑" panose="020B0503020204020204" charset="-122"/>
                <a:ea typeface="微软雅黑" panose="020B0503020204020204" charset="-122"/>
                <a:cs typeface="微软雅黑" panose="020B0503020204020204" charset="-122"/>
                <a:sym typeface="+mn-ea"/>
              </a:rPr>
              <a:t>头部网络（</a:t>
            </a:r>
            <a:r>
              <a:rPr sz="2400">
                <a:solidFill>
                  <a:srgbClr val="C00000"/>
                </a:solidFill>
                <a:latin typeface="微软雅黑" panose="020B0503020204020204" charset="-122"/>
                <a:ea typeface="微软雅黑" panose="020B0503020204020204" charset="-122"/>
                <a:cs typeface="微软雅黑" panose="020B0503020204020204" charset="-122"/>
                <a:sym typeface="+mn-ea"/>
              </a:rPr>
              <a:t>self.head</a:t>
            </a:r>
            <a:r>
              <a:rPr lang="zh-CN" sz="2400">
                <a:solidFill>
                  <a:srgbClr val="C00000"/>
                </a:solidFill>
                <a:latin typeface="微软雅黑" panose="020B0503020204020204" charset="-122"/>
                <a:ea typeface="微软雅黑" panose="020B0503020204020204" charset="-122"/>
                <a:cs typeface="微软雅黑" panose="020B0503020204020204" charset="-122"/>
                <a:sym typeface="+mn-ea"/>
              </a:rPr>
              <a:t>）：</a:t>
            </a:r>
            <a:r>
              <a:rPr lang="zh-CN" altLang="en-US" sz="2400"/>
              <a:t>将视觉模型的输出通过头部网络 self.head 进行线性变换和激活函数操作，得到最终的输出 logits</a:t>
            </a:r>
            <a:r>
              <a:rPr lang="zh-CN" altLang="en-US" sz="2000"/>
              <a:t>。</a:t>
            </a:r>
            <a:endParaRPr lang="zh-CN" altLang="en-US" sz="2000"/>
          </a:p>
        </p:txBody>
      </p:sp>
    </p:spTree>
    <p:custDataLst>
      <p:tags r:id="rId4"/>
    </p:custData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rot="5160000">
            <a:off x="8474075" y="-395605"/>
            <a:ext cx="3079115" cy="4152265"/>
            <a:chOff x="9598" y="2729"/>
            <a:chExt cx="5608" cy="7344"/>
          </a:xfrm>
        </p:grpSpPr>
        <p:sp>
          <p:nvSpPr>
            <p:cNvPr id="10" name="矩形 9"/>
            <p:cNvSpPr>
              <a:spLocks noChangeAspect="1"/>
            </p:cNvSpPr>
            <p:nvPr/>
          </p:nvSpPr>
          <p:spPr>
            <a:xfrm>
              <a:off x="11234" y="8694"/>
              <a:ext cx="1796" cy="903"/>
            </a:xfrm>
            <a:prstGeom prst="rect">
              <a:avLst/>
            </a:prstGeom>
            <a:solidFill>
              <a:schemeClr val="bg1"/>
            </a:solidFill>
            <a:ln w="38100" cmpd="sng">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img_0157"/>
            <p:cNvPicPr>
              <a:picLocks noChangeAspect="1"/>
            </p:cNvPicPr>
            <p:nvPr/>
          </p:nvPicPr>
          <p:blipFill>
            <a:blip r:embed="rId1"/>
            <a:srcRect l="11515" t="36843" r="42121" b="10007"/>
            <a:stretch>
              <a:fillRect/>
            </a:stretch>
          </p:blipFill>
          <p:spPr>
            <a:xfrm rot="15900000" flipH="1">
              <a:off x="8730" y="3597"/>
              <a:ext cx="7344" cy="5609"/>
            </a:xfrm>
            <a:prstGeom prst="rect">
              <a:avLst/>
            </a:prstGeom>
          </p:spPr>
        </p:pic>
      </p:grpSp>
      <p:pic>
        <p:nvPicPr>
          <p:cNvPr id="16" name="图片 15" descr="img_0148"/>
          <p:cNvPicPr>
            <a:picLocks noChangeAspect="1"/>
          </p:cNvPicPr>
          <p:nvPr/>
        </p:nvPicPr>
        <p:blipFill>
          <a:blip r:embed="rId2"/>
          <a:srcRect l="31063" r="38053" b="37010"/>
          <a:stretch>
            <a:fillRect/>
          </a:stretch>
        </p:blipFill>
        <p:spPr>
          <a:xfrm>
            <a:off x="33655" y="-219710"/>
            <a:ext cx="878205" cy="1193165"/>
          </a:xfrm>
          <a:prstGeom prst="rect">
            <a:avLst/>
          </a:prstGeom>
        </p:spPr>
      </p:pic>
      <p:sp>
        <p:nvSpPr>
          <p:cNvPr id="17" name="文本框 16"/>
          <p:cNvSpPr txBox="1"/>
          <p:nvPr/>
        </p:nvSpPr>
        <p:spPr>
          <a:xfrm>
            <a:off x="911860" y="287655"/>
            <a:ext cx="5753100" cy="460375"/>
          </a:xfrm>
          <a:prstGeom prst="rect">
            <a:avLst/>
          </a:prstGeom>
          <a:noFill/>
        </p:spPr>
        <p:txBody>
          <a:bodyPr wrap="square" rtlCol="0">
            <a:spAutoFit/>
          </a:bodyPr>
          <a:lstStyle/>
          <a:p>
            <a:pPr algn="l"/>
            <a:r>
              <a:rPr lang="zh-CN" sz="2400" b="1" dirty="0">
                <a:solidFill>
                  <a:srgbClr val="AE4949"/>
                </a:solidFill>
                <a:latin typeface="微软雅黑" panose="020B0503020204020204" charset="-122"/>
                <a:ea typeface="微软雅黑" panose="020B0503020204020204" charset="-122"/>
                <a:cs typeface="微软雅黑" panose="020B0503020204020204" charset="-122"/>
                <a:sym typeface="+mn-ea"/>
              </a:rPr>
              <a:t>第</a:t>
            </a:r>
            <a:r>
              <a:rPr lang="zh-CN" altLang="en-US" sz="2400" b="1" dirty="0">
                <a:solidFill>
                  <a:srgbClr val="AE4949"/>
                </a:solidFill>
                <a:latin typeface="微软雅黑" panose="020B0503020204020204" charset="-122"/>
                <a:ea typeface="微软雅黑" panose="020B0503020204020204" charset="-122"/>
                <a:cs typeface="微软雅黑" panose="020B0503020204020204" charset="-122"/>
              </a:rPr>
              <a:t>四</a:t>
            </a:r>
            <a:r>
              <a:rPr lang="zh-CN" sz="2400" b="1" dirty="0">
                <a:solidFill>
                  <a:srgbClr val="AE4949"/>
                </a:solidFill>
                <a:latin typeface="微软雅黑" panose="020B0503020204020204" charset="-122"/>
                <a:ea typeface="微软雅黑" panose="020B0503020204020204" charset="-122"/>
                <a:cs typeface="微软雅黑" panose="020B0503020204020204" charset="-122"/>
                <a:sym typeface="+mn-ea"/>
              </a:rPr>
              <a:t>章 </a:t>
            </a:r>
            <a:r>
              <a:rPr lang="en-US" altLang="zh-CN" sz="2400" b="1" dirty="0">
                <a:solidFill>
                  <a:srgbClr val="AE4949"/>
                </a:solidFill>
                <a:latin typeface="微软雅黑" panose="020B0503020204020204" charset="-122"/>
                <a:ea typeface="微软雅黑" panose="020B0503020204020204" charset="-122"/>
                <a:cs typeface="微软雅黑" panose="020B0503020204020204" charset="-122"/>
                <a:sym typeface="+mn-ea"/>
              </a:rPr>
              <a:t>· </a:t>
            </a:r>
            <a:r>
              <a:rPr lang="zh-CN" altLang="en-US" sz="2400" b="1" dirty="0">
                <a:solidFill>
                  <a:srgbClr val="AE4949"/>
                </a:solidFill>
                <a:latin typeface="微软雅黑" panose="020B0503020204020204" charset="-122"/>
                <a:ea typeface="微软雅黑" panose="020B0503020204020204" charset="-122"/>
                <a:cs typeface="微软雅黑" panose="020B0503020204020204" charset="-122"/>
              </a:rPr>
              <a:t>比赛模型代码讲解 </a:t>
            </a:r>
            <a:r>
              <a:rPr lang="en-US" altLang="zh-CN" sz="2400" b="1" dirty="0">
                <a:solidFill>
                  <a:srgbClr val="AE4949"/>
                </a:solidFill>
                <a:latin typeface="微软雅黑" panose="020B0503020204020204" charset="-122"/>
                <a:ea typeface="微软雅黑" panose="020B0503020204020204" charset="-122"/>
                <a:cs typeface="微软雅黑" panose="020B0503020204020204" charset="-122"/>
                <a:sym typeface="+mn-ea"/>
              </a:rPr>
              <a:t>· </a:t>
            </a:r>
            <a:r>
              <a:rPr lang="zh-CN" altLang="en-US" sz="2400" b="1" dirty="0">
                <a:solidFill>
                  <a:srgbClr val="AE4949"/>
                </a:solidFill>
                <a:latin typeface="微软雅黑" panose="020B0503020204020204" charset="-122"/>
                <a:ea typeface="微软雅黑" panose="020B0503020204020204" charset="-122"/>
                <a:cs typeface="微软雅黑" panose="020B0503020204020204" charset="-122"/>
                <a:sym typeface="+mn-ea"/>
              </a:rPr>
              <a:t>网络层结构</a:t>
            </a:r>
            <a:endParaRPr lang="zh-CN" altLang="en-US" sz="2400" b="1" dirty="0">
              <a:solidFill>
                <a:srgbClr val="AE4949"/>
              </a:solidFill>
              <a:latin typeface="微软雅黑" panose="020B0503020204020204" charset="-122"/>
              <a:ea typeface="微软雅黑" panose="020B0503020204020204" charset="-122"/>
              <a:cs typeface="微软雅黑" panose="020B0503020204020204" charset="-122"/>
              <a:sym typeface="+mn-ea"/>
            </a:endParaRPr>
          </a:p>
        </p:txBody>
      </p:sp>
      <p:sp>
        <p:nvSpPr>
          <p:cNvPr id="21" name="文本框 20"/>
          <p:cNvSpPr txBox="1"/>
          <p:nvPr/>
        </p:nvSpPr>
        <p:spPr>
          <a:xfrm>
            <a:off x="1168400" y="1416953"/>
            <a:ext cx="5240020" cy="583565"/>
          </a:xfrm>
          <a:prstGeom prst="rect">
            <a:avLst/>
          </a:prstGeom>
          <a:noFill/>
        </p:spPr>
        <p:txBody>
          <a:bodyPr wrap="square" rtlCol="0">
            <a:spAutoFit/>
          </a:bodyPr>
          <a:lstStyle/>
          <a:p>
            <a:pPr algn="r"/>
            <a:r>
              <a:rPr sz="3200" b="1" dirty="0" err="1">
                <a:solidFill>
                  <a:srgbClr val="C00000"/>
                </a:solidFill>
                <a:latin typeface="微软雅黑" panose="020B0503020204020204" charset="-122"/>
                <a:ea typeface="微软雅黑" panose="020B0503020204020204" charset="-122"/>
                <a:cs typeface="微软雅黑" panose="020B0503020204020204" charset="-122"/>
                <a:sym typeface="+mn-ea"/>
              </a:rPr>
              <a:t>视觉模型</a:t>
            </a:r>
            <a:r>
              <a:rPr lang="zh-CN" sz="3200" b="1" dirty="0">
                <a:solidFill>
                  <a:srgbClr val="C00000"/>
                </a:solidFill>
                <a:latin typeface="微软雅黑" panose="020B0503020204020204" charset="-122"/>
                <a:ea typeface="微软雅黑" panose="020B0503020204020204" charset="-122"/>
                <a:cs typeface="微软雅黑" panose="020B0503020204020204" charset="-122"/>
                <a:sym typeface="+mn-ea"/>
              </a:rPr>
              <a:t>（vision_model）</a:t>
            </a:r>
            <a:endParaRPr lang="zh-CN" sz="3200" b="1" dirty="0">
              <a:solidFill>
                <a:srgbClr val="AE4949"/>
              </a:solidFill>
              <a:latin typeface="微软雅黑" panose="020B0503020204020204" charset="-122"/>
              <a:ea typeface="微软雅黑" panose="020B0503020204020204" charset="-122"/>
              <a:cs typeface="微软雅黑" panose="020B0503020204020204" charset="-122"/>
            </a:endParaRPr>
          </a:p>
        </p:txBody>
      </p:sp>
      <p:pic>
        <p:nvPicPr>
          <p:cNvPr id="5" name="图片 4" descr="{04CC44B6-E19C-4aa7-9541-95688099DC69}"/>
          <p:cNvPicPr>
            <a:picLocks noChangeAspect="1"/>
          </p:cNvPicPr>
          <p:nvPr/>
        </p:nvPicPr>
        <p:blipFill>
          <a:blip r:embed="rId3"/>
          <a:stretch>
            <a:fillRect/>
          </a:stretch>
        </p:blipFill>
        <p:spPr>
          <a:xfrm>
            <a:off x="4470107" y="2384065"/>
            <a:ext cx="7317264" cy="3659925"/>
          </a:xfrm>
          <a:prstGeom prst="rect">
            <a:avLst/>
          </a:prstGeom>
        </p:spPr>
      </p:pic>
      <p:sp>
        <p:nvSpPr>
          <p:cNvPr id="6" name="文本框 5"/>
          <p:cNvSpPr txBox="1"/>
          <p:nvPr/>
        </p:nvSpPr>
        <p:spPr>
          <a:xfrm>
            <a:off x="598624" y="2755719"/>
            <a:ext cx="3303905" cy="2554545"/>
          </a:xfrm>
          <a:prstGeom prst="rect">
            <a:avLst/>
          </a:prstGeom>
          <a:noFill/>
        </p:spPr>
        <p:txBody>
          <a:bodyPr wrap="square" rtlCol="0">
            <a:spAutoFit/>
          </a:bodyPr>
          <a:lstStyle/>
          <a:p>
            <a:r>
              <a:rPr lang="en-US" altLang="zh-CN" sz="2000" b="0" i="0" dirty="0" err="1">
                <a:solidFill>
                  <a:srgbClr val="24292F"/>
                </a:solidFill>
                <a:effectLst/>
                <a:latin typeface="-apple-system"/>
              </a:rPr>
              <a:t>vision_model</a:t>
            </a:r>
            <a:r>
              <a:rPr lang="en-US" altLang="zh-CN" sz="2000" b="0" i="0" dirty="0">
                <a:solidFill>
                  <a:srgbClr val="24292F"/>
                </a:solidFill>
                <a:effectLst/>
                <a:latin typeface="-apple-system"/>
              </a:rPr>
              <a:t> </a:t>
            </a:r>
            <a:r>
              <a:rPr lang="zh-CN" altLang="en-US" sz="2000" b="0" i="0" dirty="0">
                <a:solidFill>
                  <a:srgbClr val="24292F"/>
                </a:solidFill>
                <a:effectLst/>
                <a:latin typeface="-apple-system"/>
              </a:rPr>
              <a:t>是一个预训练的视觉模型，在</a:t>
            </a:r>
            <a:r>
              <a:rPr lang="en-US" altLang="zh-CN" sz="2000" b="0" i="0" dirty="0" err="1">
                <a:solidFill>
                  <a:srgbClr val="24292F"/>
                </a:solidFill>
                <a:effectLst/>
                <a:latin typeface="-apple-system"/>
              </a:rPr>
              <a:t>ClipNet</a:t>
            </a:r>
            <a:r>
              <a:rPr lang="zh-CN" altLang="en-US" sz="2000" b="0" i="0" dirty="0">
                <a:solidFill>
                  <a:srgbClr val="24292F"/>
                </a:solidFill>
                <a:effectLst/>
                <a:latin typeface="-apple-system"/>
              </a:rPr>
              <a:t>中我们选择了 </a:t>
            </a:r>
            <a:r>
              <a:rPr lang="en-US" altLang="zh-CN" sz="2000" b="0" i="0" dirty="0" err="1">
                <a:solidFill>
                  <a:srgbClr val="24292F"/>
                </a:solidFill>
                <a:effectLst/>
                <a:latin typeface="-apple-system"/>
              </a:rPr>
              <a:t>ViT</a:t>
            </a:r>
            <a:r>
              <a:rPr lang="en-US" altLang="zh-CN" sz="2000" b="0" i="0" dirty="0">
                <a:solidFill>
                  <a:srgbClr val="24292F"/>
                </a:solidFill>
                <a:effectLst/>
                <a:latin typeface="-apple-system"/>
              </a:rPr>
              <a:t>-large</a:t>
            </a:r>
            <a:r>
              <a:rPr lang="zh-CN" altLang="en-US" sz="2000">
                <a:solidFill>
                  <a:srgbClr val="24292F"/>
                </a:solidFill>
                <a:latin typeface="-apple-system"/>
              </a:rPr>
              <a:t>，</a:t>
            </a:r>
            <a:r>
              <a:rPr lang="zh-CN" altLang="en-US" sz="2000" b="0" i="0">
                <a:solidFill>
                  <a:srgbClr val="24292F"/>
                </a:solidFill>
                <a:effectLst/>
                <a:latin typeface="-apple-system"/>
              </a:rPr>
              <a:t>它</a:t>
            </a:r>
            <a:r>
              <a:rPr lang="zh-CN" altLang="en-US" sz="2000" b="0" i="0" dirty="0">
                <a:solidFill>
                  <a:srgbClr val="24292F"/>
                </a:solidFill>
                <a:effectLst/>
                <a:latin typeface="-apple-system"/>
              </a:rPr>
              <a:t>可以将图像编码为一个向量</a:t>
            </a:r>
            <a:r>
              <a:rPr lang="zh-CN" altLang="en-US" sz="2000" b="0" i="0">
                <a:solidFill>
                  <a:srgbClr val="24292F"/>
                </a:solidFill>
                <a:effectLst/>
                <a:latin typeface="-apple-system"/>
              </a:rPr>
              <a:t>表示。向量</a:t>
            </a:r>
            <a:r>
              <a:rPr lang="zh-CN" altLang="en-US" sz="2000" b="0" i="0" dirty="0">
                <a:solidFill>
                  <a:srgbClr val="24292F"/>
                </a:solidFill>
                <a:effectLst/>
                <a:latin typeface="-apple-system"/>
              </a:rPr>
              <a:t>表示可以用于计算图像与文本描述之间的相似性，从而在多模态任务中发挥作用。</a:t>
            </a:r>
            <a:endParaRPr lang="zh-CN" altLang="en-US" sz="2000" dirty="0"/>
          </a:p>
        </p:txBody>
      </p:sp>
    </p:spTree>
    <p:custDataLst>
      <p:tags r:id="rId4"/>
    </p:custData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rot="5160000">
            <a:off x="8474075" y="-395605"/>
            <a:ext cx="3079115" cy="4152265"/>
            <a:chOff x="9598" y="2729"/>
            <a:chExt cx="5608" cy="7344"/>
          </a:xfrm>
        </p:grpSpPr>
        <p:sp>
          <p:nvSpPr>
            <p:cNvPr id="10" name="矩形 9"/>
            <p:cNvSpPr>
              <a:spLocks noChangeAspect="1"/>
            </p:cNvSpPr>
            <p:nvPr/>
          </p:nvSpPr>
          <p:spPr>
            <a:xfrm>
              <a:off x="11234" y="8694"/>
              <a:ext cx="1796" cy="903"/>
            </a:xfrm>
            <a:prstGeom prst="rect">
              <a:avLst/>
            </a:prstGeom>
            <a:solidFill>
              <a:schemeClr val="bg1"/>
            </a:solidFill>
            <a:ln w="38100" cmpd="sng">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img_0157"/>
            <p:cNvPicPr>
              <a:picLocks noChangeAspect="1"/>
            </p:cNvPicPr>
            <p:nvPr/>
          </p:nvPicPr>
          <p:blipFill>
            <a:blip r:embed="rId1"/>
            <a:srcRect l="11515" t="36843" r="42121" b="10007"/>
            <a:stretch>
              <a:fillRect/>
            </a:stretch>
          </p:blipFill>
          <p:spPr>
            <a:xfrm rot="15900000" flipH="1">
              <a:off x="8730" y="3597"/>
              <a:ext cx="7344" cy="5609"/>
            </a:xfrm>
            <a:prstGeom prst="rect">
              <a:avLst/>
            </a:prstGeom>
          </p:spPr>
        </p:pic>
      </p:grpSp>
      <p:pic>
        <p:nvPicPr>
          <p:cNvPr id="16" name="图片 15" descr="img_0148"/>
          <p:cNvPicPr>
            <a:picLocks noChangeAspect="1"/>
          </p:cNvPicPr>
          <p:nvPr/>
        </p:nvPicPr>
        <p:blipFill>
          <a:blip r:embed="rId2"/>
          <a:srcRect l="31063" r="38053" b="37010"/>
          <a:stretch>
            <a:fillRect/>
          </a:stretch>
        </p:blipFill>
        <p:spPr>
          <a:xfrm>
            <a:off x="33655" y="-219710"/>
            <a:ext cx="878205" cy="1193165"/>
          </a:xfrm>
          <a:prstGeom prst="rect">
            <a:avLst/>
          </a:prstGeom>
        </p:spPr>
      </p:pic>
      <p:sp>
        <p:nvSpPr>
          <p:cNvPr id="17" name="文本框 16"/>
          <p:cNvSpPr txBox="1"/>
          <p:nvPr/>
        </p:nvSpPr>
        <p:spPr>
          <a:xfrm>
            <a:off x="911860" y="287655"/>
            <a:ext cx="5753100" cy="460375"/>
          </a:xfrm>
          <a:prstGeom prst="rect">
            <a:avLst/>
          </a:prstGeom>
          <a:noFill/>
        </p:spPr>
        <p:txBody>
          <a:bodyPr wrap="square" rtlCol="0">
            <a:spAutoFit/>
          </a:bodyPr>
          <a:lstStyle/>
          <a:p>
            <a:pPr algn="l"/>
            <a:r>
              <a:rPr lang="zh-CN" sz="2400" b="1" dirty="0">
                <a:solidFill>
                  <a:srgbClr val="AE4949"/>
                </a:solidFill>
                <a:latin typeface="微软雅黑" panose="020B0503020204020204" charset="-122"/>
                <a:ea typeface="微软雅黑" panose="020B0503020204020204" charset="-122"/>
                <a:cs typeface="微软雅黑" panose="020B0503020204020204" charset="-122"/>
                <a:sym typeface="+mn-ea"/>
              </a:rPr>
              <a:t>第</a:t>
            </a:r>
            <a:r>
              <a:rPr lang="zh-CN" altLang="en-US" sz="2400" b="1" dirty="0">
                <a:solidFill>
                  <a:srgbClr val="AE4949"/>
                </a:solidFill>
                <a:latin typeface="微软雅黑" panose="020B0503020204020204" charset="-122"/>
                <a:ea typeface="微软雅黑" panose="020B0503020204020204" charset="-122"/>
                <a:cs typeface="微软雅黑" panose="020B0503020204020204" charset="-122"/>
              </a:rPr>
              <a:t>四</a:t>
            </a:r>
            <a:r>
              <a:rPr lang="zh-CN" sz="2400" b="1" dirty="0">
                <a:solidFill>
                  <a:srgbClr val="AE4949"/>
                </a:solidFill>
                <a:latin typeface="微软雅黑" panose="020B0503020204020204" charset="-122"/>
                <a:ea typeface="微软雅黑" panose="020B0503020204020204" charset="-122"/>
                <a:cs typeface="微软雅黑" panose="020B0503020204020204" charset="-122"/>
                <a:sym typeface="+mn-ea"/>
              </a:rPr>
              <a:t>章 </a:t>
            </a:r>
            <a:r>
              <a:rPr lang="en-US" altLang="zh-CN" sz="2400" b="1" dirty="0">
                <a:solidFill>
                  <a:srgbClr val="AE4949"/>
                </a:solidFill>
                <a:latin typeface="微软雅黑" panose="020B0503020204020204" charset="-122"/>
                <a:ea typeface="微软雅黑" panose="020B0503020204020204" charset="-122"/>
                <a:cs typeface="微软雅黑" panose="020B0503020204020204" charset="-122"/>
                <a:sym typeface="+mn-ea"/>
              </a:rPr>
              <a:t>· </a:t>
            </a:r>
            <a:r>
              <a:rPr lang="zh-CN" altLang="en-US" sz="2400" b="1" dirty="0">
                <a:solidFill>
                  <a:srgbClr val="AE4949"/>
                </a:solidFill>
                <a:latin typeface="微软雅黑" panose="020B0503020204020204" charset="-122"/>
                <a:ea typeface="微软雅黑" panose="020B0503020204020204" charset="-122"/>
                <a:cs typeface="微软雅黑" panose="020B0503020204020204" charset="-122"/>
              </a:rPr>
              <a:t>比赛模型代码讲解 </a:t>
            </a:r>
            <a:r>
              <a:rPr lang="en-US" altLang="zh-CN" sz="2400" b="1" dirty="0">
                <a:solidFill>
                  <a:srgbClr val="AE4949"/>
                </a:solidFill>
                <a:latin typeface="微软雅黑" panose="020B0503020204020204" charset="-122"/>
                <a:ea typeface="微软雅黑" panose="020B0503020204020204" charset="-122"/>
                <a:cs typeface="微软雅黑" panose="020B0503020204020204" charset="-122"/>
                <a:sym typeface="+mn-ea"/>
              </a:rPr>
              <a:t>· </a:t>
            </a:r>
            <a:r>
              <a:rPr lang="zh-CN" altLang="en-US" sz="2400" b="1" dirty="0">
                <a:solidFill>
                  <a:srgbClr val="AE4949"/>
                </a:solidFill>
                <a:latin typeface="微软雅黑" panose="020B0503020204020204" charset="-122"/>
                <a:ea typeface="微软雅黑" panose="020B0503020204020204" charset="-122"/>
                <a:cs typeface="微软雅黑" panose="020B0503020204020204" charset="-122"/>
                <a:sym typeface="+mn-ea"/>
              </a:rPr>
              <a:t>网络层结构</a:t>
            </a:r>
            <a:endParaRPr lang="zh-CN" altLang="en-US" sz="2400" b="1" dirty="0">
              <a:solidFill>
                <a:srgbClr val="AE4949"/>
              </a:solidFill>
              <a:latin typeface="微软雅黑" panose="020B0503020204020204" charset="-122"/>
              <a:ea typeface="微软雅黑" panose="020B0503020204020204" charset="-122"/>
              <a:cs typeface="微软雅黑" panose="020B0503020204020204" charset="-122"/>
              <a:sym typeface="+mn-ea"/>
            </a:endParaRPr>
          </a:p>
        </p:txBody>
      </p:sp>
      <p:sp>
        <p:nvSpPr>
          <p:cNvPr id="15" name="文本框 14"/>
          <p:cNvSpPr txBox="1"/>
          <p:nvPr/>
        </p:nvSpPr>
        <p:spPr>
          <a:xfrm>
            <a:off x="690880" y="2150745"/>
            <a:ext cx="5043170" cy="1527175"/>
          </a:xfrm>
          <a:prstGeom prst="rect">
            <a:avLst/>
          </a:prstGeom>
          <a:noFill/>
        </p:spPr>
        <p:txBody>
          <a:bodyPr wrap="square" rtlCol="0">
            <a:noAutofit/>
          </a:bodyPr>
          <a:lstStyle/>
          <a:p>
            <a:pPr algn="l"/>
            <a:r>
              <a:rPr lang="zh-CN" sz="2000" dirty="0">
                <a:solidFill>
                  <a:srgbClr val="C00000"/>
                </a:solidFill>
                <a:latin typeface="微软雅黑" panose="020B0503020204020204" charset="-122"/>
                <a:ea typeface="微软雅黑" panose="020B0503020204020204" charset="-122"/>
                <a:cs typeface="微软雅黑" panose="020B0503020204020204" charset="-122"/>
                <a:sym typeface="+mn-ea"/>
              </a:rPr>
              <a:t>头部网络</a:t>
            </a:r>
            <a:r>
              <a:rPr sz="2000" dirty="0" err="1">
                <a:solidFill>
                  <a:srgbClr val="C00000"/>
                </a:solidFill>
                <a:latin typeface="微软雅黑" panose="020B0503020204020204" charset="-122"/>
                <a:ea typeface="微软雅黑" panose="020B0503020204020204" charset="-122"/>
                <a:cs typeface="微软雅黑" panose="020B0503020204020204" charset="-122"/>
                <a:sym typeface="+mn-ea"/>
              </a:rPr>
              <a:t>self.head</a:t>
            </a:r>
            <a:r>
              <a:rPr lang="zh-CN" sz="2000" dirty="0">
                <a:solidFill>
                  <a:srgbClr val="C00000"/>
                </a:solidFill>
                <a:latin typeface="微软雅黑" panose="020B0503020204020204" charset="-122"/>
                <a:ea typeface="微软雅黑" panose="020B0503020204020204" charset="-122"/>
                <a:cs typeface="微软雅黑" panose="020B0503020204020204" charset="-122"/>
                <a:sym typeface="+mn-ea"/>
              </a:rPr>
              <a:t>：</a:t>
            </a:r>
            <a:r>
              <a:rPr sz="2000" dirty="0" err="1">
                <a:solidFill>
                  <a:schemeClr val="tx1"/>
                </a:solidFill>
                <a:latin typeface="微软雅黑" panose="020B0503020204020204" charset="-122"/>
                <a:ea typeface="微软雅黑" panose="020B0503020204020204" charset="-122"/>
                <a:cs typeface="微软雅黑" panose="020B0503020204020204" charset="-122"/>
              </a:rPr>
              <a:t>根据视觉模型的嵌入层维度和给定的参数，定义一个包含</a:t>
            </a:r>
            <a:r>
              <a:rPr sz="2000" dirty="0" err="1">
                <a:solidFill>
                  <a:srgbClr val="FF0000"/>
                </a:solidFill>
                <a:latin typeface="微软雅黑" panose="020B0503020204020204" charset="-122"/>
                <a:ea typeface="微软雅黑" panose="020B0503020204020204" charset="-122"/>
                <a:cs typeface="微软雅黑" panose="020B0503020204020204" charset="-122"/>
              </a:rPr>
              <a:t>线性层</a:t>
            </a:r>
            <a:r>
              <a:rPr sz="2000" dirty="0" err="1">
                <a:solidFill>
                  <a:schemeClr val="tx1"/>
                </a:solidFill>
                <a:latin typeface="微软雅黑" panose="020B0503020204020204" charset="-122"/>
                <a:ea typeface="微软雅黑" panose="020B0503020204020204" charset="-122"/>
                <a:cs typeface="微软雅黑" panose="020B0503020204020204" charset="-122"/>
              </a:rPr>
              <a:t>、</a:t>
            </a:r>
            <a:r>
              <a:rPr sz="2000" dirty="0" err="1">
                <a:solidFill>
                  <a:srgbClr val="FF0000"/>
                </a:solidFill>
                <a:latin typeface="微软雅黑" panose="020B0503020204020204" charset="-122"/>
                <a:ea typeface="微软雅黑" panose="020B0503020204020204" charset="-122"/>
                <a:cs typeface="微软雅黑" panose="020B0503020204020204" charset="-122"/>
              </a:rPr>
              <a:t>批归一化层</a:t>
            </a:r>
            <a:r>
              <a:rPr sz="2000" dirty="0" err="1">
                <a:solidFill>
                  <a:schemeClr val="tx1"/>
                </a:solidFill>
                <a:latin typeface="微软雅黑" panose="020B0503020204020204" charset="-122"/>
                <a:ea typeface="微软雅黑" panose="020B0503020204020204" charset="-122"/>
                <a:cs typeface="微软雅黑" panose="020B0503020204020204" charset="-122"/>
              </a:rPr>
              <a:t>、</a:t>
            </a:r>
            <a:r>
              <a:rPr sz="2000" dirty="0" err="1">
                <a:solidFill>
                  <a:srgbClr val="FF0000"/>
                </a:solidFill>
                <a:latin typeface="微软雅黑" panose="020B0503020204020204" charset="-122"/>
                <a:ea typeface="微软雅黑" panose="020B0503020204020204" charset="-122"/>
                <a:cs typeface="微软雅黑" panose="020B0503020204020204" charset="-122"/>
              </a:rPr>
              <a:t>ReLU</a:t>
            </a:r>
            <a:r>
              <a:rPr sz="2000" dirty="0">
                <a:solidFill>
                  <a:srgbClr val="FF0000"/>
                </a:solidFill>
                <a:latin typeface="微软雅黑" panose="020B0503020204020204" charset="-122"/>
                <a:ea typeface="微软雅黑" panose="020B0503020204020204" charset="-122"/>
                <a:cs typeface="微软雅黑" panose="020B0503020204020204" charset="-122"/>
              </a:rPr>
              <a:t> </a:t>
            </a:r>
            <a:r>
              <a:rPr sz="2000" dirty="0" err="1">
                <a:solidFill>
                  <a:srgbClr val="FF0000"/>
                </a:solidFill>
                <a:latin typeface="微软雅黑" panose="020B0503020204020204" charset="-122"/>
                <a:ea typeface="微软雅黑" panose="020B0503020204020204" charset="-122"/>
                <a:cs typeface="微软雅黑" panose="020B0503020204020204" charset="-122"/>
              </a:rPr>
              <a:t>激活函数</a:t>
            </a:r>
            <a:r>
              <a:rPr sz="2000" dirty="0" err="1">
                <a:solidFill>
                  <a:schemeClr val="tx1"/>
                </a:solidFill>
                <a:latin typeface="微软雅黑" panose="020B0503020204020204" charset="-122"/>
                <a:ea typeface="微软雅黑" panose="020B0503020204020204" charset="-122"/>
                <a:cs typeface="微软雅黑" panose="020B0503020204020204" charset="-122"/>
              </a:rPr>
              <a:t>和</a:t>
            </a:r>
            <a:r>
              <a:rPr sz="2000" dirty="0" err="1">
                <a:solidFill>
                  <a:srgbClr val="FF0000"/>
                </a:solidFill>
                <a:latin typeface="微软雅黑" panose="020B0503020204020204" charset="-122"/>
                <a:ea typeface="微软雅黑" panose="020B0503020204020204" charset="-122"/>
                <a:cs typeface="微软雅黑" panose="020B0503020204020204" charset="-122"/>
              </a:rPr>
              <a:t>线性层</a:t>
            </a:r>
            <a:r>
              <a:rPr sz="2000" dirty="0" err="1">
                <a:solidFill>
                  <a:schemeClr val="tx1"/>
                </a:solidFill>
                <a:latin typeface="微软雅黑" panose="020B0503020204020204" charset="-122"/>
                <a:ea typeface="微软雅黑" panose="020B0503020204020204" charset="-122"/>
                <a:cs typeface="微软雅黑" panose="020B0503020204020204" charset="-122"/>
              </a:rPr>
              <a:t>的头部网络</a:t>
            </a:r>
            <a:r>
              <a:rPr sz="2000" dirty="0">
                <a:solidFill>
                  <a:schemeClr val="tx1"/>
                </a:solidFill>
                <a:latin typeface="微软雅黑" panose="020B0503020204020204" charset="-122"/>
                <a:ea typeface="微软雅黑" panose="020B0503020204020204" charset="-122"/>
                <a:cs typeface="微软雅黑" panose="020B0503020204020204" charset="-122"/>
              </a:rPr>
              <a:t> </a:t>
            </a:r>
            <a:r>
              <a:rPr sz="2000" dirty="0" err="1">
                <a:solidFill>
                  <a:schemeClr val="tx1"/>
                </a:solidFill>
                <a:latin typeface="微软雅黑" panose="020B0503020204020204" charset="-122"/>
                <a:ea typeface="微软雅黑" panose="020B0503020204020204" charset="-122"/>
                <a:cs typeface="微软雅黑" panose="020B0503020204020204" charset="-122"/>
              </a:rPr>
              <a:t>self.head</a:t>
            </a:r>
            <a:r>
              <a:rPr sz="2000" dirty="0">
                <a:solidFill>
                  <a:schemeClr val="tx1"/>
                </a:solidFill>
                <a:latin typeface="微软雅黑" panose="020B0503020204020204" charset="-122"/>
                <a:ea typeface="微软雅黑" panose="020B0503020204020204" charset="-122"/>
                <a:cs typeface="微软雅黑" panose="020B0503020204020204" charset="-122"/>
              </a:rPr>
              <a:t>。</a:t>
            </a:r>
            <a:endParaRPr sz="2000" dirty="0">
              <a:solidFill>
                <a:schemeClr val="tx1"/>
              </a:solidFill>
              <a:latin typeface="微软雅黑" panose="020B0503020204020204" charset="-122"/>
              <a:ea typeface="微软雅黑" panose="020B0503020204020204" charset="-122"/>
              <a:cs typeface="微软雅黑" panose="020B0503020204020204" charset="-122"/>
            </a:endParaRPr>
          </a:p>
          <a:p>
            <a:pPr algn="l"/>
            <a:endParaRPr lang="zh-CN" sz="2000" dirty="0">
              <a:solidFill>
                <a:srgbClr val="AE4949"/>
              </a:solidFill>
              <a:latin typeface="微软雅黑" panose="020B0503020204020204" charset="-122"/>
              <a:ea typeface="微软雅黑" panose="020B0503020204020204" charset="-122"/>
              <a:cs typeface="微软雅黑" panose="020B0503020204020204" charset="-122"/>
              <a:sym typeface="+mn-ea"/>
            </a:endParaRPr>
          </a:p>
          <a:p>
            <a:pPr algn="l"/>
            <a:endParaRPr lang="zh-CN" sz="2000" dirty="0">
              <a:solidFill>
                <a:srgbClr val="AE4949"/>
              </a:solidFill>
              <a:latin typeface="微软雅黑" panose="020B0503020204020204" charset="-122"/>
              <a:ea typeface="微软雅黑" panose="020B0503020204020204" charset="-122"/>
              <a:cs typeface="微软雅黑" panose="020B0503020204020204" charset="-122"/>
              <a:sym typeface="+mn-ea"/>
            </a:endParaRPr>
          </a:p>
          <a:p>
            <a:pPr algn="l"/>
            <a:endParaRPr lang="zh-CN" sz="2000" dirty="0">
              <a:solidFill>
                <a:srgbClr val="AE4949"/>
              </a:solidFill>
              <a:latin typeface="微软雅黑" panose="020B0503020204020204" charset="-122"/>
              <a:ea typeface="微软雅黑" panose="020B0503020204020204" charset="-122"/>
              <a:cs typeface="微软雅黑" panose="020B0503020204020204" charset="-122"/>
            </a:endParaRPr>
          </a:p>
        </p:txBody>
      </p:sp>
      <p:sp>
        <p:nvSpPr>
          <p:cNvPr id="21" name="文本框 20"/>
          <p:cNvSpPr txBox="1"/>
          <p:nvPr/>
        </p:nvSpPr>
        <p:spPr>
          <a:xfrm>
            <a:off x="690880" y="1362710"/>
            <a:ext cx="4499610" cy="583565"/>
          </a:xfrm>
          <a:prstGeom prst="rect">
            <a:avLst/>
          </a:prstGeom>
          <a:noFill/>
        </p:spPr>
        <p:txBody>
          <a:bodyPr wrap="square" rtlCol="0">
            <a:spAutoFit/>
          </a:bodyPr>
          <a:lstStyle/>
          <a:p>
            <a:pPr algn="r"/>
            <a:r>
              <a:rPr lang="zh-CN" sz="3200" b="1">
                <a:solidFill>
                  <a:srgbClr val="C00000"/>
                </a:solidFill>
                <a:latin typeface="微软雅黑" panose="020B0503020204020204" charset="-122"/>
                <a:ea typeface="微软雅黑" panose="020B0503020204020204" charset="-122"/>
                <a:cs typeface="微软雅黑" panose="020B0503020204020204" charset="-122"/>
                <a:sym typeface="+mn-ea"/>
              </a:rPr>
              <a:t>头部网络（</a:t>
            </a:r>
            <a:r>
              <a:rPr sz="3200" b="1">
                <a:solidFill>
                  <a:srgbClr val="C00000"/>
                </a:solidFill>
                <a:latin typeface="微软雅黑" panose="020B0503020204020204" charset="-122"/>
                <a:ea typeface="微软雅黑" panose="020B0503020204020204" charset="-122"/>
                <a:cs typeface="微软雅黑" panose="020B0503020204020204" charset="-122"/>
                <a:sym typeface="+mn-ea"/>
              </a:rPr>
              <a:t>self.head</a:t>
            </a:r>
            <a:r>
              <a:rPr lang="zh-CN" sz="3200" b="1">
                <a:solidFill>
                  <a:srgbClr val="C00000"/>
                </a:solidFill>
                <a:latin typeface="微软雅黑" panose="020B0503020204020204" charset="-122"/>
                <a:ea typeface="微软雅黑" panose="020B0503020204020204" charset="-122"/>
                <a:cs typeface="微软雅黑" panose="020B0503020204020204" charset="-122"/>
                <a:sym typeface="+mn-ea"/>
              </a:rPr>
              <a:t>）</a:t>
            </a:r>
            <a:endParaRPr lang="zh-CN" sz="3200" b="1">
              <a:solidFill>
                <a:srgbClr val="AE4949"/>
              </a:solidFill>
              <a:latin typeface="微软雅黑" panose="020B0503020204020204" charset="-122"/>
              <a:ea typeface="微软雅黑" panose="020B0503020204020204" charset="-122"/>
              <a:cs typeface="微软雅黑" panose="020B0503020204020204" charset="-122"/>
            </a:endParaRPr>
          </a:p>
        </p:txBody>
      </p:sp>
      <p:sp>
        <p:nvSpPr>
          <p:cNvPr id="4" name="矩形 3"/>
          <p:cNvSpPr>
            <a:spLocks noChangeAspect="1"/>
          </p:cNvSpPr>
          <p:nvPr/>
        </p:nvSpPr>
        <p:spPr>
          <a:xfrm>
            <a:off x="6097905" y="1362710"/>
            <a:ext cx="5126990" cy="2928620"/>
          </a:xfrm>
          <a:prstGeom prst="rect">
            <a:avLst/>
          </a:prstGeom>
          <a:solidFill>
            <a:srgbClr val="AE4949"/>
          </a:solidFill>
          <a:ln w="38100" cmpd="sng">
            <a:solidFill>
              <a:srgbClr val="AE4949"/>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descr="{04CC44B6-E19C-4aa7-9541-95688099DC69}"/>
          <p:cNvPicPr>
            <a:picLocks noChangeAspect="1"/>
          </p:cNvPicPr>
          <p:nvPr/>
        </p:nvPicPr>
        <p:blipFill>
          <a:blip r:embed="rId3"/>
          <a:stretch>
            <a:fillRect/>
          </a:stretch>
        </p:blipFill>
        <p:spPr>
          <a:xfrm>
            <a:off x="6097905" y="1485900"/>
            <a:ext cx="5126990" cy="2682240"/>
          </a:xfrm>
          <a:prstGeom prst="rect">
            <a:avLst/>
          </a:prstGeom>
        </p:spPr>
      </p:pic>
      <p:sp>
        <p:nvSpPr>
          <p:cNvPr id="2" name="文本框 1"/>
          <p:cNvSpPr txBox="1"/>
          <p:nvPr/>
        </p:nvSpPr>
        <p:spPr>
          <a:xfrm>
            <a:off x="1337945" y="4168140"/>
            <a:ext cx="4064000" cy="368300"/>
          </a:xfrm>
          <a:prstGeom prst="rect">
            <a:avLst/>
          </a:prstGeom>
          <a:noFill/>
        </p:spPr>
        <p:txBody>
          <a:bodyPr wrap="square" rtlCol="0">
            <a:spAutoFit/>
          </a:bodyPr>
          <a:lstStyle/>
          <a:p>
            <a:r>
              <a:rPr lang="en-US" altLang="zh-CN"/>
              <a:t>ViT-large</a:t>
            </a:r>
            <a:r>
              <a:rPr lang="zh-CN" altLang="en-US"/>
              <a:t>能输出图片文本信息的关键</a:t>
            </a:r>
            <a:endParaRPr lang="zh-CN" altLang="en-US"/>
          </a:p>
        </p:txBody>
      </p:sp>
      <p:sp>
        <p:nvSpPr>
          <p:cNvPr id="3" name="下箭头 2"/>
          <p:cNvSpPr/>
          <p:nvPr/>
        </p:nvSpPr>
        <p:spPr>
          <a:xfrm>
            <a:off x="3131185" y="3677920"/>
            <a:ext cx="292735" cy="370205"/>
          </a:xfrm>
          <a:prstGeom prst="down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6" name="文本框 5"/>
          <p:cNvSpPr txBox="1"/>
          <p:nvPr/>
        </p:nvSpPr>
        <p:spPr>
          <a:xfrm>
            <a:off x="690880" y="5026660"/>
            <a:ext cx="10533380" cy="1476375"/>
          </a:xfrm>
          <a:prstGeom prst="rect">
            <a:avLst/>
          </a:prstGeom>
          <a:noFill/>
        </p:spPr>
        <p:txBody>
          <a:bodyPr wrap="square" rtlCol="0">
            <a:spAutoFit/>
          </a:bodyPr>
          <a:lstStyle/>
          <a:p>
            <a:r>
              <a:rPr dirty="0" err="1">
                <a:solidFill>
                  <a:srgbClr val="92D050"/>
                </a:solidFill>
                <a:sym typeface="+mn-ea"/>
              </a:rPr>
              <a:t>头部（head）部分的构建：在BaseClipNet类中，通过构建一个</a:t>
            </a:r>
            <a:r>
              <a:rPr dirty="0" err="1">
                <a:solidFill>
                  <a:srgbClr val="C00000"/>
                </a:solidFill>
                <a:sym typeface="+mn-ea"/>
              </a:rPr>
              <a:t>多层感知机</a:t>
            </a:r>
            <a:r>
              <a:rPr dirty="0" err="1">
                <a:solidFill>
                  <a:srgbClr val="92D050"/>
                </a:solidFill>
                <a:sym typeface="+mn-ea"/>
              </a:rPr>
              <a:t>作为头部部分，将视觉特征转换为文本信息</a:t>
            </a:r>
            <a:r>
              <a:rPr dirty="0">
                <a:solidFill>
                  <a:srgbClr val="92D050"/>
                </a:solidFill>
                <a:sym typeface="+mn-ea"/>
              </a:rPr>
              <a:t>。</a:t>
            </a:r>
            <a:endParaRPr dirty="0">
              <a:solidFill>
                <a:srgbClr val="92D050"/>
              </a:solidFill>
              <a:sym typeface="+mn-ea"/>
            </a:endParaRPr>
          </a:p>
          <a:p>
            <a:r>
              <a:rPr dirty="0" err="1">
                <a:solidFill>
                  <a:srgbClr val="92D050"/>
                </a:solidFill>
                <a:sym typeface="+mn-ea"/>
              </a:rPr>
              <a:t>多层感知机</a:t>
            </a:r>
            <a:r>
              <a:rPr lang="zh-CN" dirty="0">
                <a:solidFill>
                  <a:srgbClr val="92D050"/>
                </a:solidFill>
                <a:sym typeface="+mn-ea"/>
              </a:rPr>
              <a:t>：</a:t>
            </a:r>
            <a:r>
              <a:rPr dirty="0">
                <a:solidFill>
                  <a:srgbClr val="92D050"/>
                </a:solidFill>
                <a:sym typeface="+mn-ea"/>
              </a:rPr>
              <a:t>一种常用的神经网络结构，通过多个全连接层和激活函数的组合，可以将高维的视觉特征映射到低维的文本信息空间。这样，模型就能够将图像中抽取到的关键特征转化为具有语义信息的文本表示，实现了将图像转换为文本信息的关键步骤</a:t>
            </a:r>
            <a:endParaRPr lang="zh-CN" altLang="en-US" dirty="0">
              <a:solidFill>
                <a:srgbClr val="92D050"/>
              </a:solidFill>
              <a:sym typeface="+mn-ea"/>
            </a:endParaRPr>
          </a:p>
        </p:txBody>
      </p:sp>
    </p:spTree>
    <p:custDataLst>
      <p:tags r:id="rId4"/>
    </p:custData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15" descr="img_0148"/>
          <p:cNvPicPr>
            <a:picLocks noChangeAspect="1"/>
          </p:cNvPicPr>
          <p:nvPr/>
        </p:nvPicPr>
        <p:blipFill>
          <a:blip r:embed="rId1"/>
          <a:srcRect l="31063" r="38053" b="37010"/>
          <a:stretch>
            <a:fillRect/>
          </a:stretch>
        </p:blipFill>
        <p:spPr>
          <a:xfrm>
            <a:off x="33655" y="-219710"/>
            <a:ext cx="878205" cy="1193165"/>
          </a:xfrm>
          <a:prstGeom prst="rect">
            <a:avLst/>
          </a:prstGeom>
        </p:spPr>
      </p:pic>
      <p:sp>
        <p:nvSpPr>
          <p:cNvPr id="17" name="文本框 16"/>
          <p:cNvSpPr txBox="1"/>
          <p:nvPr/>
        </p:nvSpPr>
        <p:spPr>
          <a:xfrm>
            <a:off x="911860" y="287655"/>
            <a:ext cx="3961765" cy="460375"/>
          </a:xfrm>
          <a:prstGeom prst="rect">
            <a:avLst/>
          </a:prstGeom>
          <a:noFill/>
        </p:spPr>
        <p:txBody>
          <a:bodyPr wrap="square" rtlCol="0">
            <a:spAutoFit/>
          </a:bodyPr>
          <a:lstStyle/>
          <a:p>
            <a:pPr algn="l"/>
            <a:r>
              <a:rPr lang="zh-CN" sz="2400" b="1" dirty="0">
                <a:solidFill>
                  <a:srgbClr val="AE4949"/>
                </a:solidFill>
                <a:latin typeface="微软雅黑" panose="020B0503020204020204" charset="-122"/>
                <a:ea typeface="微软雅黑" panose="020B0503020204020204" charset="-122"/>
                <a:cs typeface="微软雅黑" panose="020B0503020204020204" charset="-122"/>
              </a:rPr>
              <a:t>第</a:t>
            </a:r>
            <a:r>
              <a:rPr lang="zh-CN" altLang="en-US" sz="2400" b="1" dirty="0">
                <a:solidFill>
                  <a:srgbClr val="AE4949"/>
                </a:solidFill>
                <a:latin typeface="微软雅黑" panose="020B0503020204020204" charset="-122"/>
                <a:ea typeface="微软雅黑" panose="020B0503020204020204" charset="-122"/>
                <a:cs typeface="微软雅黑" panose="020B0503020204020204" charset="-122"/>
              </a:rPr>
              <a:t>四</a:t>
            </a:r>
            <a:r>
              <a:rPr lang="zh-CN" sz="2400" b="1" dirty="0">
                <a:solidFill>
                  <a:srgbClr val="AE4949"/>
                </a:solidFill>
                <a:latin typeface="微软雅黑" panose="020B0503020204020204" charset="-122"/>
                <a:ea typeface="微软雅黑" panose="020B0503020204020204" charset="-122"/>
                <a:cs typeface="微软雅黑" panose="020B0503020204020204" charset="-122"/>
              </a:rPr>
              <a:t>章 </a:t>
            </a:r>
            <a:r>
              <a:rPr lang="en-US" altLang="zh-CN" sz="2400" b="1" dirty="0">
                <a:solidFill>
                  <a:srgbClr val="AE4949"/>
                </a:solidFill>
                <a:latin typeface="微软雅黑" panose="020B0503020204020204" charset="-122"/>
                <a:ea typeface="微软雅黑" panose="020B0503020204020204" charset="-122"/>
                <a:cs typeface="微软雅黑" panose="020B0503020204020204" charset="-122"/>
              </a:rPr>
              <a:t>· </a:t>
            </a:r>
            <a:r>
              <a:rPr lang="zh-CN" altLang="en-US" sz="2400" b="1" dirty="0">
                <a:solidFill>
                  <a:srgbClr val="AE4949"/>
                </a:solidFill>
                <a:latin typeface="微软雅黑" panose="020B0503020204020204" charset="-122"/>
                <a:ea typeface="微软雅黑" panose="020B0503020204020204" charset="-122"/>
                <a:cs typeface="微软雅黑" panose="020B0503020204020204" charset="-122"/>
              </a:rPr>
              <a:t>比赛模型代码讲解</a:t>
            </a:r>
            <a:endParaRPr lang="zh-CN" altLang="en-US" sz="2400" b="1" dirty="0">
              <a:solidFill>
                <a:srgbClr val="AE4949"/>
              </a:solidFill>
              <a:latin typeface="微软雅黑" panose="020B0503020204020204" charset="-122"/>
              <a:ea typeface="微软雅黑" panose="020B0503020204020204" charset="-122"/>
              <a:cs typeface="微软雅黑" panose="020B0503020204020204" charset="-122"/>
            </a:endParaRPr>
          </a:p>
        </p:txBody>
      </p:sp>
      <p:grpSp>
        <p:nvGrpSpPr>
          <p:cNvPr id="5" name="组合 4"/>
          <p:cNvGrpSpPr/>
          <p:nvPr/>
        </p:nvGrpSpPr>
        <p:grpSpPr>
          <a:xfrm rot="5160000">
            <a:off x="7210425" y="3081655"/>
            <a:ext cx="3079115" cy="4152265"/>
            <a:chOff x="9598" y="2729"/>
            <a:chExt cx="5608" cy="7344"/>
          </a:xfrm>
        </p:grpSpPr>
        <p:sp>
          <p:nvSpPr>
            <p:cNvPr id="7" name="矩形 6"/>
            <p:cNvSpPr>
              <a:spLocks noChangeAspect="1"/>
            </p:cNvSpPr>
            <p:nvPr/>
          </p:nvSpPr>
          <p:spPr>
            <a:xfrm>
              <a:off x="11234" y="8694"/>
              <a:ext cx="1796" cy="903"/>
            </a:xfrm>
            <a:prstGeom prst="rect">
              <a:avLst/>
            </a:prstGeom>
            <a:solidFill>
              <a:schemeClr val="bg1"/>
            </a:solidFill>
            <a:ln w="38100" cmpd="sng">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descr="img_0157"/>
            <p:cNvPicPr>
              <a:picLocks noChangeAspect="1"/>
            </p:cNvPicPr>
            <p:nvPr/>
          </p:nvPicPr>
          <p:blipFill>
            <a:blip r:embed="rId2"/>
            <a:srcRect l="11515" t="36843" r="42121" b="10007"/>
            <a:stretch>
              <a:fillRect/>
            </a:stretch>
          </p:blipFill>
          <p:spPr>
            <a:xfrm rot="15900000" flipH="1">
              <a:off x="8730" y="3597"/>
              <a:ext cx="7344" cy="5609"/>
            </a:xfrm>
            <a:prstGeom prst="rect">
              <a:avLst/>
            </a:prstGeom>
          </p:spPr>
        </p:pic>
      </p:grpSp>
      <p:sp>
        <p:nvSpPr>
          <p:cNvPr id="21" name="文本框 20"/>
          <p:cNvSpPr txBox="1"/>
          <p:nvPr/>
        </p:nvSpPr>
        <p:spPr>
          <a:xfrm>
            <a:off x="875030" y="1024890"/>
            <a:ext cx="8450580" cy="583565"/>
          </a:xfrm>
          <a:prstGeom prst="rect">
            <a:avLst/>
          </a:prstGeom>
          <a:noFill/>
        </p:spPr>
        <p:txBody>
          <a:bodyPr wrap="square" rtlCol="0">
            <a:spAutoFit/>
          </a:bodyPr>
          <a:lstStyle/>
          <a:p>
            <a:pPr lvl="1" indent="0" algn="l">
              <a:buFont typeface="+mj-ea"/>
              <a:buNone/>
            </a:pPr>
            <a:r>
              <a:rPr lang="zh-CN" altLang="en-US" sz="3200" b="1">
                <a:solidFill>
                  <a:srgbClr val="AE4949"/>
                </a:solidFill>
                <a:latin typeface="微软雅黑" panose="020B0503020204020204" charset="-122"/>
                <a:ea typeface="微软雅黑" panose="020B0503020204020204" charset="-122"/>
                <a:cs typeface="微软雅黑" panose="020B0503020204020204" charset="-122"/>
              </a:rPr>
              <a:t>本模型中在</a:t>
            </a:r>
            <a:r>
              <a:rPr lang="en-US" altLang="zh-CN" sz="3200" b="1">
                <a:solidFill>
                  <a:srgbClr val="AE4949"/>
                </a:solidFill>
                <a:latin typeface="微软雅黑" panose="020B0503020204020204" charset="-122"/>
                <a:ea typeface="微软雅黑" panose="020B0503020204020204" charset="-122"/>
                <a:cs typeface="微软雅黑" panose="020B0503020204020204" charset="-122"/>
              </a:rPr>
              <a:t>ViT</a:t>
            </a:r>
            <a:r>
              <a:rPr lang="zh-CN" altLang="en-US" sz="3200" b="1">
                <a:solidFill>
                  <a:srgbClr val="AE4949"/>
                </a:solidFill>
                <a:latin typeface="微软雅黑" panose="020B0503020204020204" charset="-122"/>
                <a:ea typeface="微软雅黑" panose="020B0503020204020204" charset="-122"/>
                <a:cs typeface="微软雅黑" panose="020B0503020204020204" charset="-122"/>
              </a:rPr>
              <a:t>基础上的改进</a:t>
            </a:r>
            <a:endParaRPr lang="zh-CN" altLang="en-US" sz="3200" b="1">
              <a:solidFill>
                <a:srgbClr val="AE4949"/>
              </a:solidFill>
              <a:latin typeface="微软雅黑" panose="020B0503020204020204" charset="-122"/>
              <a:ea typeface="微软雅黑" panose="020B0503020204020204" charset="-122"/>
              <a:cs typeface="微软雅黑" panose="020B0503020204020204" charset="-122"/>
            </a:endParaRPr>
          </a:p>
        </p:txBody>
      </p:sp>
      <p:sp>
        <p:nvSpPr>
          <p:cNvPr id="12" name="文本框 11"/>
          <p:cNvSpPr txBox="1"/>
          <p:nvPr/>
        </p:nvSpPr>
        <p:spPr>
          <a:xfrm>
            <a:off x="911860" y="1885950"/>
            <a:ext cx="9504680" cy="829945"/>
          </a:xfrm>
          <a:prstGeom prst="rect">
            <a:avLst/>
          </a:prstGeom>
          <a:noFill/>
        </p:spPr>
        <p:txBody>
          <a:bodyPr wrap="square" rtlCol="0">
            <a:spAutoFit/>
          </a:bodyPr>
          <a:lstStyle/>
          <a:p>
            <a:r>
              <a:rPr lang="zh-CN" altLang="en-US" sz="2400">
                <a:solidFill>
                  <a:srgbClr val="00B050"/>
                </a:solidFill>
              </a:rPr>
              <a:t>ViT模型的头部通常是一个全连接层或者一个池化层，用于将Transformer编码器的输出映射到分类标签。</a:t>
            </a:r>
            <a:endParaRPr lang="zh-CN" altLang="en-US" sz="2400">
              <a:solidFill>
                <a:srgbClr val="00B050"/>
              </a:solidFill>
            </a:endParaRPr>
          </a:p>
        </p:txBody>
      </p:sp>
      <p:sp>
        <p:nvSpPr>
          <p:cNvPr id="4" name="文本框 3"/>
          <p:cNvSpPr txBox="1"/>
          <p:nvPr/>
        </p:nvSpPr>
        <p:spPr>
          <a:xfrm>
            <a:off x="911860" y="2945130"/>
            <a:ext cx="10128885" cy="829945"/>
          </a:xfrm>
          <a:prstGeom prst="rect">
            <a:avLst/>
          </a:prstGeom>
          <a:noFill/>
        </p:spPr>
        <p:txBody>
          <a:bodyPr wrap="square" rtlCol="0">
            <a:spAutoFit/>
          </a:bodyPr>
          <a:lstStyle/>
          <a:p>
            <a:r>
              <a:rPr lang="zh-CN" altLang="en-US" sz="2400" dirty="0"/>
              <a:t>本模型是使用了多层感知机的头部网络：</a:t>
            </a:r>
            <a:r>
              <a:rPr sz="2400" dirty="0" err="1">
                <a:latin typeface="微软雅黑" panose="020B0503020204020204" charset="-122"/>
                <a:ea typeface="微软雅黑" panose="020B0503020204020204" charset="-122"/>
                <a:cs typeface="微软雅黑" panose="020B0503020204020204" charset="-122"/>
                <a:sym typeface="+mn-ea"/>
              </a:rPr>
              <a:t>包含</a:t>
            </a:r>
            <a:r>
              <a:rPr sz="2400" dirty="0" err="1">
                <a:solidFill>
                  <a:srgbClr val="FF0000"/>
                </a:solidFill>
                <a:latin typeface="微软雅黑" panose="020B0503020204020204" charset="-122"/>
                <a:ea typeface="微软雅黑" panose="020B0503020204020204" charset="-122"/>
                <a:cs typeface="微软雅黑" panose="020B0503020204020204" charset="-122"/>
                <a:sym typeface="+mn-ea"/>
              </a:rPr>
              <a:t>线性层</a:t>
            </a:r>
            <a:r>
              <a:rPr sz="2400" dirty="0" err="1">
                <a:latin typeface="微软雅黑" panose="020B0503020204020204" charset="-122"/>
                <a:ea typeface="微软雅黑" panose="020B0503020204020204" charset="-122"/>
                <a:cs typeface="微软雅黑" panose="020B0503020204020204" charset="-122"/>
                <a:sym typeface="+mn-ea"/>
              </a:rPr>
              <a:t>、</a:t>
            </a:r>
            <a:r>
              <a:rPr sz="2400" dirty="0" err="1">
                <a:solidFill>
                  <a:srgbClr val="FF0000"/>
                </a:solidFill>
                <a:latin typeface="微软雅黑" panose="020B0503020204020204" charset="-122"/>
                <a:ea typeface="微软雅黑" panose="020B0503020204020204" charset="-122"/>
                <a:cs typeface="微软雅黑" panose="020B0503020204020204" charset="-122"/>
                <a:sym typeface="+mn-ea"/>
              </a:rPr>
              <a:t>批归一化层</a:t>
            </a:r>
            <a:r>
              <a:rPr sz="2400" dirty="0" err="1">
                <a:latin typeface="微软雅黑" panose="020B0503020204020204" charset="-122"/>
                <a:ea typeface="微软雅黑" panose="020B0503020204020204" charset="-122"/>
                <a:cs typeface="微软雅黑" panose="020B0503020204020204" charset="-122"/>
                <a:sym typeface="+mn-ea"/>
              </a:rPr>
              <a:t>、</a:t>
            </a:r>
            <a:r>
              <a:rPr sz="2400" dirty="0" err="1">
                <a:solidFill>
                  <a:srgbClr val="FF0000"/>
                </a:solidFill>
                <a:latin typeface="微软雅黑" panose="020B0503020204020204" charset="-122"/>
                <a:ea typeface="微软雅黑" panose="020B0503020204020204" charset="-122"/>
                <a:cs typeface="微软雅黑" panose="020B0503020204020204" charset="-122"/>
                <a:sym typeface="+mn-ea"/>
              </a:rPr>
              <a:t>ReLU</a:t>
            </a:r>
            <a:r>
              <a:rPr sz="2400" dirty="0">
                <a:solidFill>
                  <a:srgbClr val="FF0000"/>
                </a:solidFill>
                <a:latin typeface="微软雅黑" panose="020B0503020204020204" charset="-122"/>
                <a:ea typeface="微软雅黑" panose="020B0503020204020204" charset="-122"/>
                <a:cs typeface="微软雅黑" panose="020B0503020204020204" charset="-122"/>
                <a:sym typeface="+mn-ea"/>
              </a:rPr>
              <a:t> </a:t>
            </a:r>
            <a:r>
              <a:rPr sz="2400" dirty="0" err="1">
                <a:solidFill>
                  <a:srgbClr val="FF0000"/>
                </a:solidFill>
                <a:latin typeface="微软雅黑" panose="020B0503020204020204" charset="-122"/>
                <a:ea typeface="微软雅黑" panose="020B0503020204020204" charset="-122"/>
                <a:cs typeface="微软雅黑" panose="020B0503020204020204" charset="-122"/>
                <a:sym typeface="+mn-ea"/>
              </a:rPr>
              <a:t>激活函数</a:t>
            </a:r>
            <a:r>
              <a:rPr sz="2400" dirty="0" err="1">
                <a:latin typeface="微软雅黑" panose="020B0503020204020204" charset="-122"/>
                <a:ea typeface="微软雅黑" panose="020B0503020204020204" charset="-122"/>
                <a:cs typeface="微软雅黑" panose="020B0503020204020204" charset="-122"/>
                <a:sym typeface="+mn-ea"/>
              </a:rPr>
              <a:t>和</a:t>
            </a:r>
            <a:r>
              <a:rPr sz="2400" dirty="0" err="1">
                <a:solidFill>
                  <a:srgbClr val="FF0000"/>
                </a:solidFill>
                <a:latin typeface="微软雅黑" panose="020B0503020204020204" charset="-122"/>
                <a:ea typeface="微软雅黑" panose="020B0503020204020204" charset="-122"/>
                <a:cs typeface="微软雅黑" panose="020B0503020204020204" charset="-122"/>
                <a:sym typeface="+mn-ea"/>
              </a:rPr>
              <a:t>线性层</a:t>
            </a:r>
            <a:endParaRPr lang="zh-CN" altLang="en-US" sz="2400" dirty="0"/>
          </a:p>
        </p:txBody>
      </p:sp>
      <p:sp>
        <p:nvSpPr>
          <p:cNvPr id="6" name="文本框 5"/>
          <p:cNvSpPr txBox="1"/>
          <p:nvPr/>
        </p:nvSpPr>
        <p:spPr>
          <a:xfrm>
            <a:off x="998220" y="4004310"/>
            <a:ext cx="6607810" cy="2306955"/>
          </a:xfrm>
          <a:prstGeom prst="rect">
            <a:avLst/>
          </a:prstGeom>
          <a:noFill/>
        </p:spPr>
        <p:txBody>
          <a:bodyPr wrap="square" rtlCol="0">
            <a:spAutoFit/>
          </a:bodyPr>
          <a:lstStyle/>
          <a:p>
            <a:r>
              <a:rPr lang="zh-CN" altLang="en-US" sz="2400" dirty="0"/>
              <a:t>多层感知机具有以下优点：</a:t>
            </a:r>
            <a:endParaRPr lang="zh-CN" altLang="en-US" sz="2400" dirty="0"/>
          </a:p>
          <a:p>
            <a:pPr marL="342900" indent="-342900">
              <a:buFont typeface="+mj-ea"/>
              <a:buAutoNum type="circleNumDbPlain"/>
            </a:pPr>
            <a:r>
              <a:rPr lang="zh-CN" altLang="en-US" sz="2400" dirty="0"/>
              <a:t>灵活性</a:t>
            </a:r>
            <a:endParaRPr lang="zh-CN" altLang="en-US" sz="2400" dirty="0"/>
          </a:p>
          <a:p>
            <a:pPr marL="342900" indent="-342900">
              <a:buFont typeface="+mj-ea"/>
              <a:buAutoNum type="circleNumDbPlain"/>
            </a:pPr>
            <a:r>
              <a:rPr lang="zh-CN" altLang="en-US" sz="2400" dirty="0"/>
              <a:t>非线性建模能力</a:t>
            </a:r>
            <a:endParaRPr lang="zh-CN" altLang="en-US" sz="2400" dirty="0"/>
          </a:p>
          <a:p>
            <a:pPr marL="342900" indent="-342900">
              <a:buFont typeface="+mj-ea"/>
              <a:buAutoNum type="circleNumDbPlain"/>
            </a:pPr>
            <a:r>
              <a:rPr lang="zh-CN" altLang="en-US" sz="2400" dirty="0"/>
              <a:t>特征提取能力</a:t>
            </a:r>
            <a:endParaRPr lang="zh-CN" altLang="en-US" sz="2400" dirty="0"/>
          </a:p>
          <a:p>
            <a:pPr marL="342900" indent="-342900">
              <a:buFont typeface="+mj-ea"/>
              <a:buAutoNum type="circleNumDbPlain"/>
            </a:pPr>
            <a:r>
              <a:rPr lang="zh-CN" altLang="en-US" sz="2400" dirty="0"/>
              <a:t>可解释性</a:t>
            </a:r>
            <a:endParaRPr lang="zh-CN" altLang="en-US" sz="2400" dirty="0"/>
          </a:p>
          <a:p>
            <a:pPr marL="342900" indent="-342900">
              <a:buFont typeface="+mj-ea"/>
              <a:buAutoNum type="circleNumDbPlain"/>
            </a:pPr>
            <a:r>
              <a:rPr lang="zh-CN" altLang="en-US" sz="2400" dirty="0"/>
              <a:t>训练效率</a:t>
            </a:r>
            <a:endParaRPr lang="zh-CN" altLang="en-US" sz="2400" dirty="0"/>
          </a:p>
        </p:txBody>
      </p:sp>
    </p:spTree>
    <p:custDataLst>
      <p:tags r:id="rId3"/>
    </p:custData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 name="组合 2"/>
          <p:cNvGrpSpPr/>
          <p:nvPr/>
        </p:nvGrpSpPr>
        <p:grpSpPr>
          <a:xfrm>
            <a:off x="0" y="-57150"/>
            <a:ext cx="10058400" cy="6700520"/>
            <a:chOff x="0" y="-90"/>
            <a:chExt cx="15840" cy="10552"/>
          </a:xfrm>
        </p:grpSpPr>
        <p:pic>
          <p:nvPicPr>
            <p:cNvPr id="4" name="图片 3" descr="img_0158"/>
            <p:cNvPicPr>
              <a:picLocks noChangeAspect="1"/>
            </p:cNvPicPr>
            <p:nvPr/>
          </p:nvPicPr>
          <p:blipFill>
            <a:blip r:embed="rId1"/>
            <a:stretch>
              <a:fillRect/>
            </a:stretch>
          </p:blipFill>
          <p:spPr>
            <a:xfrm>
              <a:off x="0" y="-90"/>
              <a:ext cx="15840" cy="10553"/>
            </a:xfrm>
            <a:prstGeom prst="rect">
              <a:avLst/>
            </a:prstGeom>
          </p:spPr>
        </p:pic>
        <p:sp>
          <p:nvSpPr>
            <p:cNvPr id="2" name="矩形 1"/>
            <p:cNvSpPr/>
            <p:nvPr/>
          </p:nvSpPr>
          <p:spPr>
            <a:xfrm>
              <a:off x="2586" y="4050"/>
              <a:ext cx="1853" cy="1226"/>
            </a:xfrm>
            <a:prstGeom prst="rect">
              <a:avLst/>
            </a:prstGeom>
            <a:solidFill>
              <a:schemeClr val="bg1"/>
            </a:solidFill>
            <a:ln w="28575" cmpd="sng">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3" name="组合 12"/>
          <p:cNvGrpSpPr/>
          <p:nvPr/>
        </p:nvGrpSpPr>
        <p:grpSpPr>
          <a:xfrm>
            <a:off x="1607185" y="2517775"/>
            <a:ext cx="9448800" cy="1327785"/>
            <a:chOff x="4068" y="2539"/>
            <a:chExt cx="14880" cy="2091"/>
          </a:xfrm>
        </p:grpSpPr>
        <p:sp>
          <p:nvSpPr>
            <p:cNvPr id="14" name="文本框 13"/>
            <p:cNvSpPr txBox="1"/>
            <p:nvPr/>
          </p:nvSpPr>
          <p:spPr>
            <a:xfrm>
              <a:off x="4682" y="3178"/>
              <a:ext cx="14266" cy="1452"/>
            </a:xfrm>
            <a:prstGeom prst="rect">
              <a:avLst/>
            </a:prstGeom>
            <a:noFill/>
          </p:spPr>
          <p:txBody>
            <a:bodyPr wrap="square" rtlCol="0">
              <a:spAutoFit/>
            </a:bodyPr>
            <a:lstStyle/>
            <a:p>
              <a:pPr algn="l"/>
              <a:r>
                <a:rPr lang="en-US" altLang="zh-CN" sz="5400" b="1" dirty="0">
                  <a:solidFill>
                    <a:srgbClr val="AE4949"/>
                  </a:solidFill>
                  <a:latin typeface="微软雅黑" panose="020B0503020204020204" charset="-122"/>
                  <a:ea typeface="微软雅黑" panose="020B0503020204020204" charset="-122"/>
                  <a:cs typeface="微软雅黑" panose="020B0503020204020204" charset="-122"/>
                </a:rPr>
                <a:t>    </a:t>
              </a:r>
              <a:r>
                <a:rPr lang="zh-CN" sz="5400" b="1" dirty="0">
                  <a:solidFill>
                    <a:srgbClr val="AE4949"/>
                  </a:solidFill>
                  <a:latin typeface="微软雅黑" panose="020B0503020204020204" charset="-122"/>
                  <a:ea typeface="微软雅黑" panose="020B0503020204020204" charset="-122"/>
                  <a:cs typeface="微软雅黑" panose="020B0503020204020204" charset="-122"/>
                </a:rPr>
                <a:t>第五章 </a:t>
              </a:r>
              <a:r>
                <a:rPr lang="en-US" altLang="zh-CN" sz="5400" b="1" dirty="0">
                  <a:solidFill>
                    <a:srgbClr val="AE4949"/>
                  </a:solidFill>
                  <a:latin typeface="微软雅黑" panose="020B0503020204020204" charset="-122"/>
                  <a:ea typeface="微软雅黑" panose="020B0503020204020204" charset="-122"/>
                  <a:cs typeface="微软雅黑" panose="020B0503020204020204" charset="-122"/>
                </a:rPr>
                <a:t>· </a:t>
              </a:r>
              <a:r>
                <a:rPr lang="zh-CN" altLang="en-US" sz="5400" b="1" dirty="0">
                  <a:solidFill>
                    <a:srgbClr val="AE4949"/>
                  </a:solidFill>
                  <a:latin typeface="微软雅黑" panose="020B0503020204020204" charset="-122"/>
                  <a:ea typeface="微软雅黑" panose="020B0503020204020204" charset="-122"/>
                  <a:cs typeface="微软雅黑" panose="020B0503020204020204" charset="-122"/>
                </a:rPr>
                <a:t>应用场景</a:t>
              </a:r>
              <a:endParaRPr lang="zh-CN" altLang="en-US" sz="5400" b="1" dirty="0">
                <a:solidFill>
                  <a:srgbClr val="AE4949"/>
                </a:solidFill>
                <a:latin typeface="微软雅黑" panose="020B0503020204020204" charset="-122"/>
                <a:ea typeface="微软雅黑" panose="020B0503020204020204" charset="-122"/>
                <a:cs typeface="微软雅黑" panose="020B0503020204020204" charset="-122"/>
              </a:endParaRPr>
            </a:p>
          </p:txBody>
        </p:sp>
        <p:pic>
          <p:nvPicPr>
            <p:cNvPr id="11" name="图片 10" descr="img_0137"/>
            <p:cNvPicPr>
              <a:picLocks noChangeAspect="1"/>
            </p:cNvPicPr>
            <p:nvPr/>
          </p:nvPicPr>
          <p:blipFill>
            <a:blip r:embed="rId2"/>
            <a:srcRect l="80543" t="51293" r="11888" b="35535"/>
            <a:stretch>
              <a:fillRect/>
            </a:stretch>
          </p:blipFill>
          <p:spPr>
            <a:xfrm rot="21120000">
              <a:off x="4068" y="2539"/>
              <a:ext cx="1199" cy="1390"/>
            </a:xfrm>
            <a:prstGeom prst="rect">
              <a:avLst/>
            </a:prstGeom>
          </p:spPr>
        </p:pic>
      </p:grpSp>
    </p:spTree>
    <p:custDataLst>
      <p:tags r:id="rId3"/>
    </p:custData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rot="5160000">
            <a:off x="7763510" y="-230505"/>
            <a:ext cx="3079115" cy="4152265"/>
            <a:chOff x="9598" y="2729"/>
            <a:chExt cx="5608" cy="7344"/>
          </a:xfrm>
        </p:grpSpPr>
        <p:sp>
          <p:nvSpPr>
            <p:cNvPr id="10" name="矩形 9"/>
            <p:cNvSpPr>
              <a:spLocks noChangeAspect="1"/>
            </p:cNvSpPr>
            <p:nvPr/>
          </p:nvSpPr>
          <p:spPr>
            <a:xfrm>
              <a:off x="11234" y="8694"/>
              <a:ext cx="1796" cy="903"/>
            </a:xfrm>
            <a:prstGeom prst="rect">
              <a:avLst/>
            </a:prstGeom>
            <a:solidFill>
              <a:schemeClr val="bg1"/>
            </a:solidFill>
            <a:ln w="38100" cmpd="sng">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img_0157"/>
            <p:cNvPicPr>
              <a:picLocks noChangeAspect="1"/>
            </p:cNvPicPr>
            <p:nvPr/>
          </p:nvPicPr>
          <p:blipFill>
            <a:blip r:embed="rId1"/>
            <a:srcRect l="11515" t="36843" r="42121" b="10007"/>
            <a:stretch>
              <a:fillRect/>
            </a:stretch>
          </p:blipFill>
          <p:spPr>
            <a:xfrm rot="15900000" flipH="1">
              <a:off x="8730" y="3597"/>
              <a:ext cx="7344" cy="5609"/>
            </a:xfrm>
            <a:prstGeom prst="rect">
              <a:avLst/>
            </a:prstGeom>
          </p:spPr>
        </p:pic>
      </p:grpSp>
      <p:pic>
        <p:nvPicPr>
          <p:cNvPr id="16" name="图片 15" descr="img_0148"/>
          <p:cNvPicPr>
            <a:picLocks noChangeAspect="1"/>
          </p:cNvPicPr>
          <p:nvPr/>
        </p:nvPicPr>
        <p:blipFill>
          <a:blip r:embed="rId2"/>
          <a:srcRect l="31063" r="38053" b="37010"/>
          <a:stretch>
            <a:fillRect/>
          </a:stretch>
        </p:blipFill>
        <p:spPr>
          <a:xfrm>
            <a:off x="33655" y="-219710"/>
            <a:ext cx="878205" cy="1193165"/>
          </a:xfrm>
          <a:prstGeom prst="rect">
            <a:avLst/>
          </a:prstGeom>
        </p:spPr>
      </p:pic>
      <p:sp>
        <p:nvSpPr>
          <p:cNvPr id="17" name="文本框 16"/>
          <p:cNvSpPr txBox="1"/>
          <p:nvPr/>
        </p:nvSpPr>
        <p:spPr>
          <a:xfrm>
            <a:off x="911860" y="287655"/>
            <a:ext cx="5753100" cy="460375"/>
          </a:xfrm>
          <a:prstGeom prst="rect">
            <a:avLst/>
          </a:prstGeom>
          <a:noFill/>
        </p:spPr>
        <p:txBody>
          <a:bodyPr wrap="square" rtlCol="0">
            <a:spAutoFit/>
          </a:bodyPr>
          <a:lstStyle/>
          <a:p>
            <a:pPr algn="l"/>
            <a:r>
              <a:rPr lang="zh-CN" sz="2400" b="1" dirty="0">
                <a:solidFill>
                  <a:srgbClr val="AE4949"/>
                </a:solidFill>
                <a:latin typeface="微软雅黑" panose="020B0503020204020204" charset="-122"/>
                <a:ea typeface="微软雅黑" panose="020B0503020204020204" charset="-122"/>
                <a:cs typeface="微软雅黑" panose="020B0503020204020204" charset="-122"/>
                <a:sym typeface="+mn-ea"/>
              </a:rPr>
              <a:t>第五章 </a:t>
            </a:r>
            <a:r>
              <a:rPr lang="en-US" altLang="zh-CN" sz="2400" b="1" dirty="0">
                <a:solidFill>
                  <a:srgbClr val="AE4949"/>
                </a:solidFill>
                <a:latin typeface="微软雅黑" panose="020B0503020204020204" charset="-122"/>
                <a:ea typeface="微软雅黑" panose="020B0503020204020204" charset="-122"/>
                <a:cs typeface="微软雅黑" panose="020B0503020204020204" charset="-122"/>
                <a:sym typeface="+mn-ea"/>
              </a:rPr>
              <a:t>· </a:t>
            </a:r>
            <a:r>
              <a:rPr lang="zh-CN" altLang="en-US" sz="2400" b="1" dirty="0">
                <a:solidFill>
                  <a:srgbClr val="AE4949"/>
                </a:solidFill>
                <a:latin typeface="微软雅黑" panose="020B0503020204020204" charset="-122"/>
                <a:ea typeface="微软雅黑" panose="020B0503020204020204" charset="-122"/>
                <a:cs typeface="微软雅黑" panose="020B0503020204020204" charset="-122"/>
                <a:sym typeface="+mn-ea"/>
              </a:rPr>
              <a:t>应用场景</a:t>
            </a:r>
            <a:r>
              <a:rPr lang="zh-CN" altLang="en-US" sz="2400" b="1" dirty="0">
                <a:solidFill>
                  <a:srgbClr val="AE4949"/>
                </a:solidFill>
                <a:latin typeface="微软雅黑" panose="020B0503020204020204" charset="-122"/>
                <a:ea typeface="微软雅黑" panose="020B0503020204020204" charset="-122"/>
                <a:cs typeface="微软雅黑" panose="020B0503020204020204" charset="-122"/>
              </a:rPr>
              <a:t> </a:t>
            </a:r>
            <a:r>
              <a:rPr lang="en-US" altLang="zh-CN" sz="2400" b="1" dirty="0">
                <a:solidFill>
                  <a:srgbClr val="AE4949"/>
                </a:solidFill>
                <a:latin typeface="微软雅黑" panose="020B0503020204020204" charset="-122"/>
                <a:ea typeface="微软雅黑" panose="020B0503020204020204" charset="-122"/>
                <a:cs typeface="微软雅黑" panose="020B0503020204020204" charset="-122"/>
                <a:sym typeface="+mn-ea"/>
              </a:rPr>
              <a:t>· </a:t>
            </a:r>
            <a:r>
              <a:rPr lang="zh-CN" altLang="en-US" sz="2400" b="1" dirty="0">
                <a:solidFill>
                  <a:srgbClr val="AE4949"/>
                </a:solidFill>
                <a:latin typeface="微软雅黑" panose="020B0503020204020204" charset="-122"/>
                <a:ea typeface="微软雅黑" panose="020B0503020204020204" charset="-122"/>
                <a:cs typeface="微软雅黑" panose="020B0503020204020204" charset="-122"/>
                <a:sym typeface="+mn-ea"/>
              </a:rPr>
              <a:t>商业</a:t>
            </a:r>
            <a:r>
              <a:rPr lang="zh-CN" altLang="en-US" sz="2400" b="1" dirty="0">
                <a:solidFill>
                  <a:srgbClr val="AE4949"/>
                </a:solidFill>
                <a:latin typeface="微软雅黑" panose="020B0503020204020204" charset="-122"/>
                <a:ea typeface="微软雅黑" panose="020B0503020204020204" charset="-122"/>
                <a:cs typeface="微软雅黑" panose="020B0503020204020204" charset="-122"/>
                <a:sym typeface="+mn-ea"/>
              </a:rPr>
              <a:t>价值</a:t>
            </a:r>
            <a:endParaRPr lang="zh-CN" altLang="en-US" sz="2400" b="1" dirty="0">
              <a:solidFill>
                <a:srgbClr val="AE4949"/>
              </a:solidFill>
              <a:latin typeface="微软雅黑" panose="020B0503020204020204" charset="-122"/>
              <a:ea typeface="微软雅黑" panose="020B0503020204020204" charset="-122"/>
              <a:cs typeface="微软雅黑" panose="020B0503020204020204" charset="-122"/>
              <a:sym typeface="+mn-ea"/>
            </a:endParaRPr>
          </a:p>
        </p:txBody>
      </p:sp>
      <p:sp>
        <p:nvSpPr>
          <p:cNvPr id="7" name="文本框 6"/>
          <p:cNvSpPr txBox="1"/>
          <p:nvPr>
            <p:custDataLst>
              <p:tags r:id="rId3"/>
            </p:custDataLst>
          </p:nvPr>
        </p:nvSpPr>
        <p:spPr>
          <a:xfrm>
            <a:off x="690880" y="1362710"/>
            <a:ext cx="6188075" cy="1423035"/>
          </a:xfrm>
          <a:prstGeom prst="rect">
            <a:avLst/>
          </a:prstGeom>
          <a:noFill/>
        </p:spPr>
        <p:txBody>
          <a:bodyPr wrap="square" rtlCol="0">
            <a:noAutofit/>
          </a:bodyPr>
          <a:p>
            <a:pPr algn="l"/>
            <a:r>
              <a:rPr sz="2400" b="1">
                <a:solidFill>
                  <a:srgbClr val="C00000"/>
                </a:solidFill>
                <a:latin typeface="微软雅黑" panose="020B0503020204020204" charset="-122"/>
                <a:ea typeface="微软雅黑" panose="020B0503020204020204" charset="-122"/>
                <a:cs typeface="微软雅黑" panose="020B0503020204020204" charset="-122"/>
                <a:sym typeface="+mn-ea"/>
              </a:rPr>
              <a:t>可视化搜索引擎</a:t>
            </a:r>
            <a:r>
              <a:rPr lang="zh-CN" sz="2400" b="1">
                <a:solidFill>
                  <a:srgbClr val="C00000"/>
                </a:solidFill>
                <a:latin typeface="微软雅黑" panose="020B0503020204020204" charset="-122"/>
                <a:ea typeface="微软雅黑" panose="020B0503020204020204" charset="-122"/>
                <a:cs typeface="微软雅黑" panose="020B0503020204020204" charset="-122"/>
                <a:sym typeface="+mn-ea"/>
              </a:rPr>
              <a:t>：</a:t>
            </a:r>
            <a:r>
              <a:rPr lang="zh-CN" sz="2400" b="1">
                <a:solidFill>
                  <a:schemeClr val="tx1"/>
                </a:solidFill>
                <a:latin typeface="微软雅黑" panose="020B0503020204020204" charset="-122"/>
                <a:ea typeface="微软雅黑" panose="020B0503020204020204" charset="-122"/>
                <a:cs typeface="微软雅黑" panose="020B0503020204020204" charset="-122"/>
                <a:sym typeface="+mn-ea"/>
              </a:rPr>
              <a:t>让用户通过输入文字描述来搜索相关图片，可以帮助用户快速找到符合其描述的图片。</a:t>
            </a:r>
            <a:endParaRPr lang="en-US" altLang="zh-CN" sz="2400" b="1">
              <a:solidFill>
                <a:schemeClr val="tx1"/>
              </a:solidFill>
              <a:latin typeface="微软雅黑" panose="020B0503020204020204" charset="-122"/>
              <a:ea typeface="微软雅黑" panose="020B0503020204020204" charset="-122"/>
              <a:cs typeface="微软雅黑" panose="020B0503020204020204" charset="-122"/>
              <a:sym typeface="+mn-ea"/>
            </a:endParaRPr>
          </a:p>
        </p:txBody>
      </p:sp>
      <p:sp>
        <p:nvSpPr>
          <p:cNvPr id="12" name="文本框 11"/>
          <p:cNvSpPr txBox="1"/>
          <p:nvPr/>
        </p:nvSpPr>
        <p:spPr>
          <a:xfrm>
            <a:off x="690880" y="3241675"/>
            <a:ext cx="6188710" cy="1513840"/>
          </a:xfrm>
          <a:prstGeom prst="rect">
            <a:avLst/>
          </a:prstGeom>
          <a:noFill/>
        </p:spPr>
        <p:txBody>
          <a:bodyPr wrap="square" rtlCol="0">
            <a:noAutofit/>
          </a:bodyPr>
          <a:p>
            <a:r>
              <a:rPr lang="zh-CN" altLang="en-US"/>
              <a:t>商业应用：</a:t>
            </a:r>
            <a:endParaRPr lang="zh-CN" altLang="en-US"/>
          </a:p>
          <a:p>
            <a:pPr indent="457200"/>
            <a:r>
              <a:rPr lang="zh-CN" altLang="en-US"/>
              <a:t>电子商务平台上的产品搜索，用户可以用语言描述来寻找特定款式或特征的产品图片。</a:t>
            </a:r>
            <a:endParaRPr lang="zh-CN" altLang="en-US"/>
          </a:p>
          <a:p>
            <a:pPr indent="457200"/>
            <a:r>
              <a:rPr lang="en-US" altLang="zh-CN">
                <a:solidFill>
                  <a:srgbClr val="C00000"/>
                </a:solidFill>
                <a:latin typeface="微软雅黑" panose="020B0503020204020204" charset="-122"/>
                <a:ea typeface="微软雅黑" panose="020B0503020204020204" charset="-122"/>
                <a:cs typeface="微软雅黑" panose="020B0503020204020204" charset="-122"/>
                <a:sym typeface="+mn-ea"/>
              </a:rPr>
              <a:t>--</a:t>
            </a:r>
            <a:r>
              <a:rPr lang="zh-CN">
                <a:solidFill>
                  <a:srgbClr val="C00000"/>
                </a:solidFill>
                <a:latin typeface="微软雅黑" panose="020B0503020204020204" charset="-122"/>
                <a:ea typeface="微软雅黑" panose="020B0503020204020204" charset="-122"/>
                <a:cs typeface="微软雅黑" panose="020B0503020204020204" charset="-122"/>
                <a:sym typeface="+mn-ea"/>
              </a:rPr>
              <a:t>提高用户搜索图片时</a:t>
            </a:r>
            <a:r>
              <a:rPr lang="zh-CN">
                <a:solidFill>
                  <a:srgbClr val="C00000"/>
                </a:solidFill>
                <a:latin typeface="微软雅黑" panose="020B0503020204020204" charset="-122"/>
                <a:ea typeface="微软雅黑" panose="020B0503020204020204" charset="-122"/>
                <a:cs typeface="微软雅黑" panose="020B0503020204020204" charset="-122"/>
                <a:sym typeface="+mn-ea"/>
              </a:rPr>
              <a:t>的搜索效率和精准度。</a:t>
            </a:r>
            <a:endParaRPr lang="en-US" altLang="zh-CN">
              <a:solidFill>
                <a:srgbClr val="C00000"/>
              </a:solidFill>
              <a:latin typeface="微软雅黑" panose="020B0503020204020204" charset="-122"/>
              <a:ea typeface="微软雅黑" panose="020B0503020204020204" charset="-122"/>
              <a:cs typeface="微软雅黑" panose="020B0503020204020204" charset="-122"/>
              <a:sym typeface="+mn-ea"/>
            </a:endParaRPr>
          </a:p>
          <a:p>
            <a:pPr indent="457200"/>
            <a:endParaRPr lang="en-US" altLang="zh-CN">
              <a:solidFill>
                <a:srgbClr val="C00000"/>
              </a:solidFill>
              <a:latin typeface="微软雅黑" panose="020B0503020204020204" charset="-122"/>
              <a:ea typeface="微软雅黑" panose="020B0503020204020204" charset="-122"/>
              <a:cs typeface="微软雅黑" panose="020B0503020204020204" charset="-122"/>
              <a:sym typeface="+mn-ea"/>
            </a:endParaRPr>
          </a:p>
        </p:txBody>
      </p:sp>
      <p:pic>
        <p:nvPicPr>
          <p:cNvPr id="14" name="图片 13" descr="_73769128-b4b4-4620-afb8-a72f81e7f0f5"/>
          <p:cNvPicPr>
            <a:picLocks noChangeAspect="1"/>
          </p:cNvPicPr>
          <p:nvPr/>
        </p:nvPicPr>
        <p:blipFill>
          <a:blip r:embed="rId4"/>
          <a:stretch>
            <a:fillRect/>
          </a:stretch>
        </p:blipFill>
        <p:spPr>
          <a:xfrm>
            <a:off x="7702550" y="2954655"/>
            <a:ext cx="3716655" cy="3716655"/>
          </a:xfrm>
          <a:prstGeom prst="rect">
            <a:avLst/>
          </a:prstGeom>
        </p:spPr>
      </p:pic>
    </p:spTree>
    <p:custDataLst>
      <p:tags r:id="rId5"/>
    </p:custData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rot="5160000">
            <a:off x="7763510" y="-230505"/>
            <a:ext cx="3079115" cy="4152265"/>
            <a:chOff x="9598" y="2729"/>
            <a:chExt cx="5608" cy="7344"/>
          </a:xfrm>
        </p:grpSpPr>
        <p:sp>
          <p:nvSpPr>
            <p:cNvPr id="10" name="矩形 9"/>
            <p:cNvSpPr>
              <a:spLocks noChangeAspect="1"/>
            </p:cNvSpPr>
            <p:nvPr/>
          </p:nvSpPr>
          <p:spPr>
            <a:xfrm>
              <a:off x="11234" y="8694"/>
              <a:ext cx="1796" cy="903"/>
            </a:xfrm>
            <a:prstGeom prst="rect">
              <a:avLst/>
            </a:prstGeom>
            <a:solidFill>
              <a:schemeClr val="bg1"/>
            </a:solidFill>
            <a:ln w="38100" cmpd="sng">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img_0157"/>
            <p:cNvPicPr>
              <a:picLocks noChangeAspect="1"/>
            </p:cNvPicPr>
            <p:nvPr/>
          </p:nvPicPr>
          <p:blipFill>
            <a:blip r:embed="rId1"/>
            <a:srcRect l="11515" t="36843" r="42121" b="10007"/>
            <a:stretch>
              <a:fillRect/>
            </a:stretch>
          </p:blipFill>
          <p:spPr>
            <a:xfrm rot="15900000" flipH="1">
              <a:off x="8730" y="3597"/>
              <a:ext cx="7344" cy="5609"/>
            </a:xfrm>
            <a:prstGeom prst="rect">
              <a:avLst/>
            </a:prstGeom>
          </p:spPr>
        </p:pic>
      </p:grpSp>
      <p:pic>
        <p:nvPicPr>
          <p:cNvPr id="16" name="图片 15" descr="img_0148"/>
          <p:cNvPicPr>
            <a:picLocks noChangeAspect="1"/>
          </p:cNvPicPr>
          <p:nvPr/>
        </p:nvPicPr>
        <p:blipFill>
          <a:blip r:embed="rId2"/>
          <a:srcRect l="31063" r="38053" b="37010"/>
          <a:stretch>
            <a:fillRect/>
          </a:stretch>
        </p:blipFill>
        <p:spPr>
          <a:xfrm>
            <a:off x="33655" y="-219710"/>
            <a:ext cx="878205" cy="1193165"/>
          </a:xfrm>
          <a:prstGeom prst="rect">
            <a:avLst/>
          </a:prstGeom>
        </p:spPr>
      </p:pic>
      <p:sp>
        <p:nvSpPr>
          <p:cNvPr id="17" name="文本框 16"/>
          <p:cNvSpPr txBox="1"/>
          <p:nvPr/>
        </p:nvSpPr>
        <p:spPr>
          <a:xfrm>
            <a:off x="911860" y="287655"/>
            <a:ext cx="5753100" cy="460375"/>
          </a:xfrm>
          <a:prstGeom prst="rect">
            <a:avLst/>
          </a:prstGeom>
          <a:noFill/>
        </p:spPr>
        <p:txBody>
          <a:bodyPr wrap="square" rtlCol="0">
            <a:spAutoFit/>
          </a:bodyPr>
          <a:lstStyle/>
          <a:p>
            <a:pPr algn="l"/>
            <a:r>
              <a:rPr lang="zh-CN" sz="2400" b="1" dirty="0">
                <a:solidFill>
                  <a:srgbClr val="AE4949"/>
                </a:solidFill>
                <a:latin typeface="微软雅黑" panose="020B0503020204020204" charset="-122"/>
                <a:ea typeface="微软雅黑" panose="020B0503020204020204" charset="-122"/>
                <a:cs typeface="微软雅黑" panose="020B0503020204020204" charset="-122"/>
                <a:sym typeface="+mn-ea"/>
              </a:rPr>
              <a:t>第五章 </a:t>
            </a:r>
            <a:r>
              <a:rPr lang="en-US" altLang="zh-CN" sz="2400" b="1" dirty="0">
                <a:solidFill>
                  <a:srgbClr val="AE4949"/>
                </a:solidFill>
                <a:latin typeface="微软雅黑" panose="020B0503020204020204" charset="-122"/>
                <a:ea typeface="微软雅黑" panose="020B0503020204020204" charset="-122"/>
                <a:cs typeface="微软雅黑" panose="020B0503020204020204" charset="-122"/>
                <a:sym typeface="+mn-ea"/>
              </a:rPr>
              <a:t>· </a:t>
            </a:r>
            <a:r>
              <a:rPr lang="zh-CN" altLang="en-US" sz="2400" b="1" dirty="0">
                <a:solidFill>
                  <a:srgbClr val="AE4949"/>
                </a:solidFill>
                <a:latin typeface="微软雅黑" panose="020B0503020204020204" charset="-122"/>
                <a:ea typeface="微软雅黑" panose="020B0503020204020204" charset="-122"/>
                <a:cs typeface="微软雅黑" panose="020B0503020204020204" charset="-122"/>
                <a:sym typeface="+mn-ea"/>
              </a:rPr>
              <a:t>应用场景</a:t>
            </a:r>
            <a:r>
              <a:rPr lang="zh-CN" altLang="en-US" sz="2400" b="1" dirty="0">
                <a:solidFill>
                  <a:srgbClr val="AE4949"/>
                </a:solidFill>
                <a:latin typeface="微软雅黑" panose="020B0503020204020204" charset="-122"/>
                <a:ea typeface="微软雅黑" panose="020B0503020204020204" charset="-122"/>
                <a:cs typeface="微软雅黑" panose="020B0503020204020204" charset="-122"/>
              </a:rPr>
              <a:t> </a:t>
            </a:r>
            <a:r>
              <a:rPr lang="en-US" altLang="zh-CN" sz="2400" b="1" dirty="0">
                <a:solidFill>
                  <a:srgbClr val="AE4949"/>
                </a:solidFill>
                <a:latin typeface="微软雅黑" panose="020B0503020204020204" charset="-122"/>
                <a:ea typeface="微软雅黑" panose="020B0503020204020204" charset="-122"/>
                <a:cs typeface="微软雅黑" panose="020B0503020204020204" charset="-122"/>
                <a:sym typeface="+mn-ea"/>
              </a:rPr>
              <a:t>· </a:t>
            </a:r>
            <a:r>
              <a:rPr lang="zh-CN" altLang="en-US" sz="2400" b="1" dirty="0">
                <a:solidFill>
                  <a:srgbClr val="AE4949"/>
                </a:solidFill>
                <a:latin typeface="微软雅黑" panose="020B0503020204020204" charset="-122"/>
                <a:ea typeface="微软雅黑" panose="020B0503020204020204" charset="-122"/>
                <a:cs typeface="微软雅黑" panose="020B0503020204020204" charset="-122"/>
                <a:sym typeface="+mn-ea"/>
              </a:rPr>
              <a:t>商业</a:t>
            </a:r>
            <a:r>
              <a:rPr lang="zh-CN" altLang="en-US" sz="2400" b="1" dirty="0">
                <a:solidFill>
                  <a:srgbClr val="AE4949"/>
                </a:solidFill>
                <a:latin typeface="微软雅黑" panose="020B0503020204020204" charset="-122"/>
                <a:ea typeface="微软雅黑" panose="020B0503020204020204" charset="-122"/>
                <a:cs typeface="微软雅黑" panose="020B0503020204020204" charset="-122"/>
                <a:sym typeface="+mn-ea"/>
              </a:rPr>
              <a:t>价值</a:t>
            </a:r>
            <a:endParaRPr lang="zh-CN" altLang="en-US" sz="2400" b="1" dirty="0">
              <a:solidFill>
                <a:srgbClr val="AE4949"/>
              </a:solidFill>
              <a:latin typeface="微软雅黑" panose="020B0503020204020204" charset="-122"/>
              <a:ea typeface="微软雅黑" panose="020B0503020204020204" charset="-122"/>
              <a:cs typeface="微软雅黑" panose="020B0503020204020204" charset="-122"/>
              <a:sym typeface="+mn-ea"/>
            </a:endParaRPr>
          </a:p>
        </p:txBody>
      </p:sp>
      <p:sp>
        <p:nvSpPr>
          <p:cNvPr id="7" name="文本框 6"/>
          <p:cNvSpPr txBox="1"/>
          <p:nvPr>
            <p:custDataLst>
              <p:tags r:id="rId3"/>
            </p:custDataLst>
          </p:nvPr>
        </p:nvSpPr>
        <p:spPr>
          <a:xfrm>
            <a:off x="690880" y="1362710"/>
            <a:ext cx="5974080" cy="3266440"/>
          </a:xfrm>
          <a:prstGeom prst="rect">
            <a:avLst/>
          </a:prstGeom>
          <a:noFill/>
        </p:spPr>
        <p:txBody>
          <a:bodyPr wrap="square" rtlCol="0">
            <a:noAutofit/>
          </a:bodyPr>
          <a:p>
            <a:pPr algn="l"/>
            <a:r>
              <a:rPr lang="zh-CN" sz="2400" b="1">
                <a:solidFill>
                  <a:srgbClr val="C00000"/>
                </a:solidFill>
                <a:latin typeface="微软雅黑" panose="020B0503020204020204" charset="-122"/>
                <a:ea typeface="微软雅黑" panose="020B0503020204020204" charset="-122"/>
                <a:cs typeface="微软雅黑" panose="020B0503020204020204" charset="-122"/>
                <a:sym typeface="+mn-ea"/>
              </a:rPr>
              <a:t>智能相册管理：</a:t>
            </a:r>
            <a:r>
              <a:rPr lang="en-US" altLang="zh-CN" sz="2400" b="1">
                <a:solidFill>
                  <a:schemeClr val="tx1"/>
                </a:solidFill>
                <a:latin typeface="微软雅黑" panose="020B0503020204020204" charset="-122"/>
                <a:ea typeface="微软雅黑" panose="020B0503020204020204" charset="-122"/>
                <a:cs typeface="微软雅黑" panose="020B0503020204020204" charset="-122"/>
                <a:sym typeface="+mn-ea"/>
              </a:rPr>
              <a:t>自动为照片添加描述性标签，方便搜索和分类。</a:t>
            </a:r>
            <a:endParaRPr lang="en-US" altLang="zh-CN" sz="2400" b="1">
              <a:solidFill>
                <a:schemeClr val="tx1"/>
              </a:solidFill>
              <a:latin typeface="微软雅黑" panose="020B0503020204020204" charset="-122"/>
              <a:ea typeface="微软雅黑" panose="020B0503020204020204" charset="-122"/>
              <a:cs typeface="微软雅黑" panose="020B0503020204020204" charset="-122"/>
              <a:sym typeface="+mn-ea"/>
            </a:endParaRPr>
          </a:p>
        </p:txBody>
      </p:sp>
      <p:sp>
        <p:nvSpPr>
          <p:cNvPr id="2" name="文本框 1"/>
          <p:cNvSpPr txBox="1"/>
          <p:nvPr/>
        </p:nvSpPr>
        <p:spPr>
          <a:xfrm>
            <a:off x="690880" y="3209925"/>
            <a:ext cx="6174740" cy="2306955"/>
          </a:xfrm>
          <a:prstGeom prst="rect">
            <a:avLst/>
          </a:prstGeom>
          <a:noFill/>
        </p:spPr>
        <p:txBody>
          <a:bodyPr wrap="square" rtlCol="0">
            <a:spAutoFit/>
          </a:bodyPr>
          <a:p>
            <a:r>
              <a:rPr lang="zh-CN" altLang="en-US">
                <a:latin typeface="微软雅黑" panose="020B0503020204020204" charset="-122"/>
                <a:ea typeface="微软雅黑" panose="020B0503020204020204" charset="-122"/>
                <a:cs typeface="微软雅黑" panose="020B0503020204020204" charset="-122"/>
                <a:sym typeface="+mn-ea"/>
              </a:rPr>
              <a:t>商业应用：</a:t>
            </a:r>
            <a:endParaRPr lang="zh-CN" altLang="en-US">
              <a:latin typeface="微软雅黑" panose="020B0503020204020204" charset="-122"/>
              <a:ea typeface="微软雅黑" panose="020B0503020204020204" charset="-122"/>
              <a:cs typeface="微软雅黑" panose="020B0503020204020204" charset="-122"/>
              <a:sym typeface="+mn-ea"/>
            </a:endParaRPr>
          </a:p>
          <a:p>
            <a:pPr indent="457200"/>
            <a:r>
              <a:rPr lang="en-US" altLang="zh-CN">
                <a:latin typeface="微软雅黑" panose="020B0503020204020204" charset="-122"/>
                <a:ea typeface="微软雅黑" panose="020B0503020204020204" charset="-122"/>
                <a:cs typeface="微软雅黑" panose="020B0503020204020204" charset="-122"/>
                <a:sym typeface="+mn-ea"/>
              </a:rPr>
              <a:t>1</a:t>
            </a:r>
            <a:r>
              <a:rPr lang="zh-CN" altLang="en-US">
                <a:latin typeface="微软雅黑" panose="020B0503020204020204" charset="-122"/>
                <a:ea typeface="微软雅黑" panose="020B0503020204020204" charset="-122"/>
                <a:cs typeface="微软雅黑" panose="020B0503020204020204" charset="-122"/>
                <a:sym typeface="+mn-ea"/>
              </a:rPr>
              <a:t>，智能相册管理可以应用到电脑，手机，平板等电子产品的相册中。</a:t>
            </a:r>
            <a:endParaRPr lang="zh-CN" altLang="en-US">
              <a:latin typeface="微软雅黑" panose="020B0503020204020204" charset="-122"/>
              <a:ea typeface="微软雅黑" panose="020B0503020204020204" charset="-122"/>
              <a:cs typeface="微软雅黑" panose="020B0503020204020204" charset="-122"/>
              <a:sym typeface="+mn-ea"/>
            </a:endParaRPr>
          </a:p>
          <a:p>
            <a:pPr indent="457200"/>
            <a:r>
              <a:rPr lang="en-US" altLang="zh-CN">
                <a:solidFill>
                  <a:srgbClr val="C00000"/>
                </a:solidFill>
                <a:latin typeface="微软雅黑" panose="020B0503020204020204" charset="-122"/>
                <a:ea typeface="微软雅黑" panose="020B0503020204020204" charset="-122"/>
                <a:cs typeface="微软雅黑" panose="020B0503020204020204" charset="-122"/>
                <a:sym typeface="+mn-ea"/>
              </a:rPr>
              <a:t>--可以帮助个人和组织更轻松地管理大量照片，快速找到特定场景、人物或主题的照片。</a:t>
            </a:r>
            <a:endParaRPr lang="en-US" altLang="zh-CN">
              <a:solidFill>
                <a:srgbClr val="C00000"/>
              </a:solidFill>
              <a:latin typeface="微软雅黑" panose="020B0503020204020204" charset="-122"/>
              <a:ea typeface="微软雅黑" panose="020B0503020204020204" charset="-122"/>
              <a:cs typeface="微软雅黑" panose="020B0503020204020204" charset="-122"/>
              <a:sym typeface="+mn-ea"/>
            </a:endParaRPr>
          </a:p>
          <a:p>
            <a:r>
              <a:rPr lang="en-US" altLang="zh-CN">
                <a:latin typeface="微软雅黑" panose="020B0503020204020204" charset="-122"/>
                <a:ea typeface="微软雅黑" panose="020B0503020204020204" charset="-122"/>
                <a:cs typeface="微软雅黑" panose="020B0503020204020204" charset="-122"/>
                <a:sym typeface="+mn-ea"/>
              </a:rPr>
              <a:t>       2</a:t>
            </a:r>
            <a:r>
              <a:rPr lang="zh-CN" altLang="en-US">
                <a:latin typeface="微软雅黑" panose="020B0503020204020204" charset="-122"/>
                <a:ea typeface="微软雅黑" panose="020B0503020204020204" charset="-122"/>
                <a:cs typeface="微软雅黑" panose="020B0503020204020204" charset="-122"/>
                <a:sym typeface="+mn-ea"/>
              </a:rPr>
              <a:t>，</a:t>
            </a:r>
            <a:r>
              <a:rPr lang="en-US" altLang="zh-CN">
                <a:latin typeface="微软雅黑" panose="020B0503020204020204" charset="-122"/>
                <a:ea typeface="微软雅黑" panose="020B0503020204020204" charset="-122"/>
                <a:cs typeface="微软雅黑" panose="020B0503020204020204" charset="-122"/>
                <a:sym typeface="+mn-ea"/>
              </a:rPr>
              <a:t>还可以用于相片分享平台，</a:t>
            </a:r>
            <a:r>
              <a:rPr lang="zh-CN" altLang="en-US">
                <a:latin typeface="微软雅黑" panose="020B0503020204020204" charset="-122"/>
                <a:ea typeface="微软雅黑" panose="020B0503020204020204" charset="-122"/>
                <a:cs typeface="微软雅黑" panose="020B0503020204020204" charset="-122"/>
                <a:sym typeface="+mn-ea"/>
              </a:rPr>
              <a:t>在分享图片的同时附上图片的内容标签，用于给图片一定的</a:t>
            </a:r>
            <a:r>
              <a:rPr lang="zh-CN" altLang="en-US">
                <a:latin typeface="微软雅黑" panose="020B0503020204020204" charset="-122"/>
                <a:ea typeface="微软雅黑" panose="020B0503020204020204" charset="-122"/>
                <a:cs typeface="微软雅黑" panose="020B0503020204020204" charset="-122"/>
                <a:sym typeface="+mn-ea"/>
              </a:rPr>
              <a:t>描述。</a:t>
            </a:r>
            <a:endParaRPr lang="zh-CN" altLang="en-US">
              <a:latin typeface="微软雅黑" panose="020B0503020204020204" charset="-122"/>
              <a:ea typeface="微软雅黑" panose="020B0503020204020204" charset="-122"/>
              <a:cs typeface="微软雅黑" panose="020B0503020204020204" charset="-122"/>
              <a:sym typeface="+mn-ea"/>
            </a:endParaRPr>
          </a:p>
          <a:p>
            <a:pPr indent="457200"/>
            <a:r>
              <a:rPr lang="en-US" altLang="zh-CN">
                <a:solidFill>
                  <a:srgbClr val="C00000"/>
                </a:solidFill>
                <a:latin typeface="微软雅黑" panose="020B0503020204020204" charset="-122"/>
                <a:ea typeface="微软雅黑" panose="020B0503020204020204" charset="-122"/>
                <a:cs typeface="微软雅黑" panose="020B0503020204020204" charset="-122"/>
                <a:sym typeface="+mn-ea"/>
              </a:rPr>
              <a:t>--改善用户体验</a:t>
            </a:r>
            <a:r>
              <a:rPr lang="zh-CN" altLang="en-US">
                <a:solidFill>
                  <a:srgbClr val="C00000"/>
                </a:solidFill>
                <a:latin typeface="微软雅黑" panose="020B0503020204020204" charset="-122"/>
                <a:ea typeface="微软雅黑" panose="020B0503020204020204" charset="-122"/>
                <a:cs typeface="微软雅黑" panose="020B0503020204020204" charset="-122"/>
                <a:sym typeface="+mn-ea"/>
              </a:rPr>
              <a:t>的同时还可以</a:t>
            </a:r>
            <a:r>
              <a:rPr lang="en-US" altLang="zh-CN">
                <a:solidFill>
                  <a:srgbClr val="C00000"/>
                </a:solidFill>
                <a:latin typeface="微软雅黑" panose="020B0503020204020204" charset="-122"/>
                <a:ea typeface="微软雅黑" panose="020B0503020204020204" charset="-122"/>
                <a:cs typeface="微软雅黑" panose="020B0503020204020204" charset="-122"/>
                <a:sym typeface="+mn-ea"/>
              </a:rPr>
              <a:t>增加用户黏性。</a:t>
            </a:r>
            <a:endParaRPr lang="en-US" altLang="zh-CN">
              <a:solidFill>
                <a:srgbClr val="C00000"/>
              </a:solidFill>
              <a:latin typeface="微软雅黑" panose="020B0503020204020204" charset="-122"/>
              <a:ea typeface="微软雅黑" panose="020B0503020204020204" charset="-122"/>
              <a:cs typeface="微软雅黑" panose="020B0503020204020204" charset="-122"/>
              <a:sym typeface="+mn-ea"/>
            </a:endParaRPr>
          </a:p>
        </p:txBody>
      </p:sp>
      <p:pic>
        <p:nvPicPr>
          <p:cNvPr id="3" name="图片 2" descr="_84764693-e446-4b0b-b8da-f2365a6695f3"/>
          <p:cNvPicPr>
            <a:picLocks noChangeAspect="1"/>
          </p:cNvPicPr>
          <p:nvPr/>
        </p:nvPicPr>
        <p:blipFill>
          <a:blip r:embed="rId4"/>
          <a:stretch>
            <a:fillRect/>
          </a:stretch>
        </p:blipFill>
        <p:spPr>
          <a:xfrm>
            <a:off x="7712710" y="2917825"/>
            <a:ext cx="3788410" cy="3788410"/>
          </a:xfrm>
          <a:prstGeom prst="rect">
            <a:avLst/>
          </a:prstGeom>
        </p:spPr>
      </p:pic>
    </p:spTree>
    <p:custDataLst>
      <p:tags r:id="rId5"/>
    </p:custData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rot="5160000">
            <a:off x="7763510" y="-230505"/>
            <a:ext cx="3079115" cy="4152265"/>
            <a:chOff x="9598" y="2729"/>
            <a:chExt cx="5608" cy="7344"/>
          </a:xfrm>
        </p:grpSpPr>
        <p:sp>
          <p:nvSpPr>
            <p:cNvPr id="10" name="矩形 9"/>
            <p:cNvSpPr>
              <a:spLocks noChangeAspect="1"/>
            </p:cNvSpPr>
            <p:nvPr/>
          </p:nvSpPr>
          <p:spPr>
            <a:xfrm>
              <a:off x="11234" y="8694"/>
              <a:ext cx="1796" cy="903"/>
            </a:xfrm>
            <a:prstGeom prst="rect">
              <a:avLst/>
            </a:prstGeom>
            <a:solidFill>
              <a:schemeClr val="bg1"/>
            </a:solidFill>
            <a:ln w="38100" cmpd="sng">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img_0157"/>
            <p:cNvPicPr>
              <a:picLocks noChangeAspect="1"/>
            </p:cNvPicPr>
            <p:nvPr/>
          </p:nvPicPr>
          <p:blipFill>
            <a:blip r:embed="rId1"/>
            <a:srcRect l="11515" t="36843" r="42121" b="10007"/>
            <a:stretch>
              <a:fillRect/>
            </a:stretch>
          </p:blipFill>
          <p:spPr>
            <a:xfrm rot="15900000" flipH="1">
              <a:off x="8730" y="3597"/>
              <a:ext cx="7344" cy="5609"/>
            </a:xfrm>
            <a:prstGeom prst="rect">
              <a:avLst/>
            </a:prstGeom>
          </p:spPr>
        </p:pic>
      </p:grpSp>
      <p:pic>
        <p:nvPicPr>
          <p:cNvPr id="16" name="图片 15" descr="img_0148"/>
          <p:cNvPicPr>
            <a:picLocks noChangeAspect="1"/>
          </p:cNvPicPr>
          <p:nvPr/>
        </p:nvPicPr>
        <p:blipFill>
          <a:blip r:embed="rId2"/>
          <a:srcRect l="31063" r="38053" b="37010"/>
          <a:stretch>
            <a:fillRect/>
          </a:stretch>
        </p:blipFill>
        <p:spPr>
          <a:xfrm>
            <a:off x="33655" y="-219710"/>
            <a:ext cx="878205" cy="1193165"/>
          </a:xfrm>
          <a:prstGeom prst="rect">
            <a:avLst/>
          </a:prstGeom>
        </p:spPr>
      </p:pic>
      <p:sp>
        <p:nvSpPr>
          <p:cNvPr id="17" name="文本框 16"/>
          <p:cNvSpPr txBox="1"/>
          <p:nvPr/>
        </p:nvSpPr>
        <p:spPr>
          <a:xfrm>
            <a:off x="911860" y="287655"/>
            <a:ext cx="5753100" cy="460375"/>
          </a:xfrm>
          <a:prstGeom prst="rect">
            <a:avLst/>
          </a:prstGeom>
          <a:noFill/>
        </p:spPr>
        <p:txBody>
          <a:bodyPr wrap="square" rtlCol="0">
            <a:spAutoFit/>
          </a:bodyPr>
          <a:lstStyle/>
          <a:p>
            <a:pPr algn="l"/>
            <a:r>
              <a:rPr lang="zh-CN" sz="2400" b="1" dirty="0">
                <a:solidFill>
                  <a:srgbClr val="AE4949"/>
                </a:solidFill>
                <a:latin typeface="微软雅黑" panose="020B0503020204020204" charset="-122"/>
                <a:ea typeface="微软雅黑" panose="020B0503020204020204" charset="-122"/>
                <a:cs typeface="微软雅黑" panose="020B0503020204020204" charset="-122"/>
                <a:sym typeface="+mn-ea"/>
              </a:rPr>
              <a:t>第五章 </a:t>
            </a:r>
            <a:r>
              <a:rPr lang="en-US" altLang="zh-CN" sz="2400" b="1" dirty="0">
                <a:solidFill>
                  <a:srgbClr val="AE4949"/>
                </a:solidFill>
                <a:latin typeface="微软雅黑" panose="020B0503020204020204" charset="-122"/>
                <a:ea typeface="微软雅黑" panose="020B0503020204020204" charset="-122"/>
                <a:cs typeface="微软雅黑" panose="020B0503020204020204" charset="-122"/>
                <a:sym typeface="+mn-ea"/>
              </a:rPr>
              <a:t>· </a:t>
            </a:r>
            <a:r>
              <a:rPr lang="zh-CN" altLang="en-US" sz="2400" b="1" dirty="0">
                <a:solidFill>
                  <a:srgbClr val="AE4949"/>
                </a:solidFill>
                <a:latin typeface="微软雅黑" panose="020B0503020204020204" charset="-122"/>
                <a:ea typeface="微软雅黑" panose="020B0503020204020204" charset="-122"/>
                <a:cs typeface="微软雅黑" panose="020B0503020204020204" charset="-122"/>
                <a:sym typeface="+mn-ea"/>
              </a:rPr>
              <a:t>应用场景</a:t>
            </a:r>
            <a:r>
              <a:rPr lang="zh-CN" altLang="en-US" sz="2400" b="1" dirty="0">
                <a:solidFill>
                  <a:srgbClr val="AE4949"/>
                </a:solidFill>
                <a:latin typeface="微软雅黑" panose="020B0503020204020204" charset="-122"/>
                <a:ea typeface="微软雅黑" panose="020B0503020204020204" charset="-122"/>
                <a:cs typeface="微软雅黑" panose="020B0503020204020204" charset="-122"/>
              </a:rPr>
              <a:t> </a:t>
            </a:r>
            <a:r>
              <a:rPr lang="en-US" altLang="zh-CN" sz="2400" b="1" dirty="0">
                <a:solidFill>
                  <a:srgbClr val="AE4949"/>
                </a:solidFill>
                <a:latin typeface="微软雅黑" panose="020B0503020204020204" charset="-122"/>
                <a:ea typeface="微软雅黑" panose="020B0503020204020204" charset="-122"/>
                <a:cs typeface="微软雅黑" panose="020B0503020204020204" charset="-122"/>
                <a:sym typeface="+mn-ea"/>
              </a:rPr>
              <a:t>· </a:t>
            </a:r>
            <a:r>
              <a:rPr lang="zh-CN" altLang="en-US" sz="2400" b="1" dirty="0">
                <a:solidFill>
                  <a:srgbClr val="AE4949"/>
                </a:solidFill>
                <a:latin typeface="微软雅黑" panose="020B0503020204020204" charset="-122"/>
                <a:ea typeface="微软雅黑" panose="020B0503020204020204" charset="-122"/>
                <a:cs typeface="微软雅黑" panose="020B0503020204020204" charset="-122"/>
                <a:sym typeface="+mn-ea"/>
              </a:rPr>
              <a:t>商业</a:t>
            </a:r>
            <a:r>
              <a:rPr lang="zh-CN" altLang="en-US" sz="2400" b="1" dirty="0">
                <a:solidFill>
                  <a:srgbClr val="AE4949"/>
                </a:solidFill>
                <a:latin typeface="微软雅黑" panose="020B0503020204020204" charset="-122"/>
                <a:ea typeface="微软雅黑" panose="020B0503020204020204" charset="-122"/>
                <a:cs typeface="微软雅黑" panose="020B0503020204020204" charset="-122"/>
                <a:sym typeface="+mn-ea"/>
              </a:rPr>
              <a:t>价值</a:t>
            </a:r>
            <a:endParaRPr lang="zh-CN" altLang="en-US" sz="2400" b="1" dirty="0">
              <a:solidFill>
                <a:srgbClr val="AE4949"/>
              </a:solidFill>
              <a:latin typeface="微软雅黑" panose="020B0503020204020204" charset="-122"/>
              <a:ea typeface="微软雅黑" panose="020B0503020204020204" charset="-122"/>
              <a:cs typeface="微软雅黑" panose="020B0503020204020204" charset="-122"/>
              <a:sym typeface="+mn-ea"/>
            </a:endParaRPr>
          </a:p>
        </p:txBody>
      </p:sp>
      <p:sp>
        <p:nvSpPr>
          <p:cNvPr id="7" name="文本框 6"/>
          <p:cNvSpPr txBox="1"/>
          <p:nvPr>
            <p:custDataLst>
              <p:tags r:id="rId3"/>
            </p:custDataLst>
          </p:nvPr>
        </p:nvSpPr>
        <p:spPr>
          <a:xfrm>
            <a:off x="692150" y="1362710"/>
            <a:ext cx="5974715" cy="1042670"/>
          </a:xfrm>
          <a:prstGeom prst="rect">
            <a:avLst/>
          </a:prstGeom>
          <a:noFill/>
        </p:spPr>
        <p:txBody>
          <a:bodyPr wrap="square" rtlCol="0">
            <a:noAutofit/>
          </a:bodyPr>
          <a:p>
            <a:pPr algn="l"/>
            <a:r>
              <a:rPr lang="en-US" altLang="zh-CN" sz="2400" b="1">
                <a:solidFill>
                  <a:srgbClr val="C00000"/>
                </a:solidFill>
                <a:latin typeface="微软雅黑" panose="020B0503020204020204" charset="-122"/>
                <a:ea typeface="微软雅黑" panose="020B0503020204020204" charset="-122"/>
                <a:cs typeface="微软雅黑" panose="020B0503020204020204" charset="-122"/>
                <a:sym typeface="+mn-ea"/>
              </a:rPr>
              <a:t>辅助视障人士：</a:t>
            </a:r>
            <a:r>
              <a:rPr lang="en-US" altLang="zh-CN" sz="2400" b="1">
                <a:solidFill>
                  <a:schemeClr val="tx1"/>
                </a:solidFill>
                <a:latin typeface="微软雅黑" panose="020B0503020204020204" charset="-122"/>
                <a:ea typeface="微软雅黑" panose="020B0503020204020204" charset="-122"/>
                <a:cs typeface="微软雅黑" panose="020B0503020204020204" charset="-122"/>
                <a:sym typeface="+mn-ea"/>
              </a:rPr>
              <a:t>将图片内容转化为文字描述，</a:t>
            </a:r>
            <a:r>
              <a:rPr lang="zh-CN" altLang="en-US" sz="2400" b="1">
                <a:solidFill>
                  <a:schemeClr val="tx1"/>
                </a:solidFill>
                <a:latin typeface="微软雅黑" panose="020B0503020204020204" charset="-122"/>
                <a:ea typeface="微软雅黑" panose="020B0503020204020204" charset="-122"/>
                <a:cs typeface="微软雅黑" panose="020B0503020204020204" charset="-122"/>
                <a:sym typeface="+mn-ea"/>
              </a:rPr>
              <a:t>写成盲文</a:t>
            </a:r>
            <a:r>
              <a:rPr lang="en-US" altLang="zh-CN" sz="2400" b="1">
                <a:solidFill>
                  <a:schemeClr val="tx1"/>
                </a:solidFill>
                <a:latin typeface="微软雅黑" panose="020B0503020204020204" charset="-122"/>
                <a:ea typeface="微软雅黑" panose="020B0503020204020204" charset="-122"/>
                <a:cs typeface="微软雅黑" panose="020B0503020204020204" charset="-122"/>
                <a:sym typeface="+mn-ea"/>
              </a:rPr>
              <a:t>帮助视障人士理解图像信息。</a:t>
            </a:r>
            <a:endParaRPr lang="en-US" altLang="zh-CN" sz="2400" b="1">
              <a:solidFill>
                <a:schemeClr val="tx1"/>
              </a:solidFill>
              <a:latin typeface="微软雅黑" panose="020B0503020204020204" charset="-122"/>
              <a:ea typeface="微软雅黑" panose="020B0503020204020204" charset="-122"/>
              <a:cs typeface="微软雅黑" panose="020B0503020204020204" charset="-122"/>
              <a:sym typeface="+mn-ea"/>
            </a:endParaRPr>
          </a:p>
        </p:txBody>
      </p:sp>
      <p:sp>
        <p:nvSpPr>
          <p:cNvPr id="2" name="文本框 1"/>
          <p:cNvSpPr txBox="1"/>
          <p:nvPr/>
        </p:nvSpPr>
        <p:spPr>
          <a:xfrm>
            <a:off x="692150" y="4585335"/>
            <a:ext cx="5973445" cy="922020"/>
          </a:xfrm>
          <a:prstGeom prst="rect">
            <a:avLst/>
          </a:prstGeom>
          <a:noFill/>
        </p:spPr>
        <p:txBody>
          <a:bodyPr wrap="square" rtlCol="0">
            <a:spAutoFit/>
          </a:bodyPr>
          <a:p>
            <a:pPr indent="457200"/>
            <a:r>
              <a:rPr lang="en-US" altLang="zh-CN">
                <a:solidFill>
                  <a:srgbClr val="C00000"/>
                </a:solidFill>
              </a:rPr>
              <a:t>--</a:t>
            </a:r>
            <a:r>
              <a:rPr lang="zh-CN" altLang="en-US">
                <a:solidFill>
                  <a:srgbClr val="C00000"/>
                </a:solidFill>
              </a:rPr>
              <a:t>提升视障人士的生活质量，使他们能够通过文字描述了解周围环境、参与社交活动，并更好地理解图像内容。</a:t>
            </a:r>
            <a:r>
              <a:rPr lang="en-US" altLang="zh-CN">
                <a:solidFill>
                  <a:srgbClr val="C00000"/>
                </a:solidFill>
              </a:rPr>
              <a:t>     </a:t>
            </a:r>
            <a:endParaRPr lang="en-US" altLang="zh-CN">
              <a:solidFill>
                <a:srgbClr val="C00000"/>
              </a:solidFill>
            </a:endParaRPr>
          </a:p>
          <a:p>
            <a:pPr indent="457200"/>
            <a:r>
              <a:rPr lang="en-US" altLang="zh-CN">
                <a:solidFill>
                  <a:srgbClr val="C00000"/>
                </a:solidFill>
              </a:rPr>
              <a:t>--</a:t>
            </a:r>
            <a:r>
              <a:rPr lang="zh-CN" altLang="en-US">
                <a:solidFill>
                  <a:srgbClr val="C00000"/>
                </a:solidFill>
              </a:rPr>
              <a:t>有助于促进包容性和无障碍设计的发展。</a:t>
            </a:r>
            <a:endParaRPr lang="zh-CN" altLang="en-US">
              <a:solidFill>
                <a:srgbClr val="C00000"/>
              </a:solidFill>
            </a:endParaRPr>
          </a:p>
        </p:txBody>
      </p:sp>
      <p:sp>
        <p:nvSpPr>
          <p:cNvPr id="3" name="文本框 2"/>
          <p:cNvSpPr txBox="1"/>
          <p:nvPr/>
        </p:nvSpPr>
        <p:spPr>
          <a:xfrm>
            <a:off x="2601595" y="2794635"/>
            <a:ext cx="4064000" cy="1322070"/>
          </a:xfrm>
          <a:prstGeom prst="rect">
            <a:avLst/>
          </a:prstGeom>
          <a:noFill/>
        </p:spPr>
        <p:txBody>
          <a:bodyPr wrap="square" rtlCol="0">
            <a:spAutoFit/>
          </a:bodyPr>
          <a:p>
            <a:r>
              <a:rPr lang="zh-CN" altLang="en-US" sz="2000" b="1"/>
              <a:t>实现步骤：</a:t>
            </a:r>
            <a:endParaRPr lang="zh-CN" altLang="en-US" sz="2000" b="1"/>
          </a:p>
          <a:p>
            <a:r>
              <a:rPr lang="en-US" altLang="zh-CN" sz="2000" b="1"/>
              <a:t>1</a:t>
            </a:r>
            <a:r>
              <a:rPr lang="zh-CN" altLang="en-US" sz="2000" b="1"/>
              <a:t>，图像识别</a:t>
            </a:r>
            <a:endParaRPr lang="zh-CN" altLang="en-US" sz="2000" b="1"/>
          </a:p>
          <a:p>
            <a:r>
              <a:rPr lang="en-US" altLang="zh-CN" sz="2000" b="1"/>
              <a:t>2</a:t>
            </a:r>
            <a:r>
              <a:rPr lang="zh-CN" altLang="en-US" sz="2000" b="1"/>
              <a:t>，文字生成</a:t>
            </a:r>
            <a:endParaRPr lang="zh-CN" altLang="en-US" sz="2000" b="1"/>
          </a:p>
          <a:p>
            <a:r>
              <a:rPr lang="en-US" altLang="zh-CN" sz="2000" b="1"/>
              <a:t>3</a:t>
            </a:r>
            <a:r>
              <a:rPr lang="zh-CN" altLang="en-US" sz="2000" b="1"/>
              <a:t>，盲文转换</a:t>
            </a:r>
            <a:endParaRPr lang="zh-CN" altLang="en-US" sz="2000" b="1"/>
          </a:p>
        </p:txBody>
      </p:sp>
      <p:pic>
        <p:nvPicPr>
          <p:cNvPr id="5" name="图片 4" descr="_7a3e0d1a-b5ce-434c-8996-b3474585e2b8"/>
          <p:cNvPicPr>
            <a:picLocks noChangeAspect="1"/>
          </p:cNvPicPr>
          <p:nvPr/>
        </p:nvPicPr>
        <p:blipFill>
          <a:blip r:embed="rId4"/>
          <a:stretch>
            <a:fillRect/>
          </a:stretch>
        </p:blipFill>
        <p:spPr>
          <a:xfrm>
            <a:off x="7628890" y="2862580"/>
            <a:ext cx="3880485" cy="3880485"/>
          </a:xfrm>
          <a:prstGeom prst="rect">
            <a:avLst/>
          </a:prstGeom>
        </p:spPr>
      </p:pic>
    </p:spTree>
    <p:custDataLst>
      <p:tags r:id="rId5"/>
    </p:custData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 name="组合 2"/>
          <p:cNvGrpSpPr/>
          <p:nvPr/>
        </p:nvGrpSpPr>
        <p:grpSpPr>
          <a:xfrm>
            <a:off x="0" y="-57150"/>
            <a:ext cx="10058400" cy="6700520"/>
            <a:chOff x="0" y="-90"/>
            <a:chExt cx="15840" cy="10552"/>
          </a:xfrm>
        </p:grpSpPr>
        <p:pic>
          <p:nvPicPr>
            <p:cNvPr id="4" name="图片 3" descr="img_0158"/>
            <p:cNvPicPr>
              <a:picLocks noChangeAspect="1"/>
            </p:cNvPicPr>
            <p:nvPr/>
          </p:nvPicPr>
          <p:blipFill>
            <a:blip r:embed="rId1"/>
            <a:stretch>
              <a:fillRect/>
            </a:stretch>
          </p:blipFill>
          <p:spPr>
            <a:xfrm>
              <a:off x="0" y="-90"/>
              <a:ext cx="15840" cy="10553"/>
            </a:xfrm>
            <a:prstGeom prst="rect">
              <a:avLst/>
            </a:prstGeom>
          </p:spPr>
        </p:pic>
        <p:sp>
          <p:nvSpPr>
            <p:cNvPr id="2" name="矩形 1"/>
            <p:cNvSpPr/>
            <p:nvPr/>
          </p:nvSpPr>
          <p:spPr>
            <a:xfrm>
              <a:off x="2586" y="4050"/>
              <a:ext cx="1853" cy="1226"/>
            </a:xfrm>
            <a:prstGeom prst="rect">
              <a:avLst/>
            </a:prstGeom>
            <a:solidFill>
              <a:schemeClr val="bg1"/>
            </a:solidFill>
            <a:ln w="28575" cmpd="sng">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3" name="组合 12"/>
          <p:cNvGrpSpPr/>
          <p:nvPr/>
        </p:nvGrpSpPr>
        <p:grpSpPr>
          <a:xfrm>
            <a:off x="1607185" y="2517775"/>
            <a:ext cx="9448800" cy="1327785"/>
            <a:chOff x="4068" y="2539"/>
            <a:chExt cx="14880" cy="2091"/>
          </a:xfrm>
        </p:grpSpPr>
        <p:sp>
          <p:nvSpPr>
            <p:cNvPr id="14" name="文本框 13"/>
            <p:cNvSpPr txBox="1"/>
            <p:nvPr/>
          </p:nvSpPr>
          <p:spPr>
            <a:xfrm>
              <a:off x="4682" y="3178"/>
              <a:ext cx="14266" cy="1452"/>
            </a:xfrm>
            <a:prstGeom prst="rect">
              <a:avLst/>
            </a:prstGeom>
            <a:noFill/>
          </p:spPr>
          <p:txBody>
            <a:bodyPr wrap="square" rtlCol="0">
              <a:spAutoFit/>
            </a:bodyPr>
            <a:lstStyle/>
            <a:p>
              <a:pPr algn="l"/>
              <a:r>
                <a:rPr lang="zh-CN" sz="5400" b="1" dirty="0">
                  <a:solidFill>
                    <a:srgbClr val="AE4949"/>
                  </a:solidFill>
                  <a:latin typeface="微软雅黑" panose="020B0503020204020204" charset="-122"/>
                  <a:ea typeface="微软雅黑" panose="020B0503020204020204" charset="-122"/>
                  <a:cs typeface="微软雅黑" panose="020B0503020204020204" charset="-122"/>
                </a:rPr>
                <a:t>第一章 </a:t>
              </a:r>
              <a:r>
                <a:rPr lang="en-US" altLang="zh-CN" sz="5400" b="1" dirty="0">
                  <a:solidFill>
                    <a:srgbClr val="AE4949"/>
                  </a:solidFill>
                  <a:latin typeface="微软雅黑" panose="020B0503020204020204" charset="-122"/>
                  <a:ea typeface="微软雅黑" panose="020B0503020204020204" charset="-122"/>
                  <a:cs typeface="微软雅黑" panose="020B0503020204020204" charset="-122"/>
                </a:rPr>
                <a:t>· </a:t>
              </a:r>
              <a:r>
                <a:rPr lang="zh-CN" altLang="en-US" sz="5400" b="1" dirty="0">
                  <a:solidFill>
                    <a:srgbClr val="AE4949"/>
                  </a:solidFill>
                  <a:latin typeface="微软雅黑" panose="020B0503020204020204" charset="-122"/>
                  <a:ea typeface="微软雅黑" panose="020B0503020204020204" charset="-122"/>
                  <a:cs typeface="微软雅黑" panose="020B0503020204020204" charset="-122"/>
                </a:rPr>
                <a:t>整体</a:t>
              </a:r>
              <a:r>
                <a:rPr lang="zh-CN" altLang="en-US" sz="5400" b="1" dirty="0">
                  <a:solidFill>
                    <a:srgbClr val="AE4949"/>
                  </a:solidFill>
                  <a:latin typeface="微软雅黑" panose="020B0503020204020204" charset="-122"/>
                  <a:ea typeface="微软雅黑" panose="020B0503020204020204" charset="-122"/>
                  <a:cs typeface="微软雅黑" panose="020B0503020204020204" charset="-122"/>
                  <a:sym typeface="+mn-ea"/>
                </a:rPr>
                <a:t>思路介绍</a:t>
              </a:r>
              <a:endParaRPr lang="zh-CN" altLang="en-US" sz="5400" b="1" dirty="0">
                <a:solidFill>
                  <a:srgbClr val="AE4949"/>
                </a:solidFill>
                <a:latin typeface="微软雅黑" panose="020B0503020204020204" charset="-122"/>
                <a:ea typeface="微软雅黑" panose="020B0503020204020204" charset="-122"/>
                <a:cs typeface="微软雅黑" panose="020B0503020204020204" charset="-122"/>
              </a:endParaRPr>
            </a:p>
          </p:txBody>
        </p:sp>
        <p:pic>
          <p:nvPicPr>
            <p:cNvPr id="11" name="图片 10" descr="img_0137"/>
            <p:cNvPicPr>
              <a:picLocks noChangeAspect="1"/>
            </p:cNvPicPr>
            <p:nvPr/>
          </p:nvPicPr>
          <p:blipFill>
            <a:blip r:embed="rId2"/>
            <a:srcRect l="80543" t="51293" r="11888" b="35535"/>
            <a:stretch>
              <a:fillRect/>
            </a:stretch>
          </p:blipFill>
          <p:spPr>
            <a:xfrm rot="21120000">
              <a:off x="4068" y="2539"/>
              <a:ext cx="1199" cy="1390"/>
            </a:xfrm>
            <a:prstGeom prst="rect">
              <a:avLst/>
            </a:prstGeom>
          </p:spPr>
        </p:pic>
      </p:grpSp>
    </p:spTree>
    <p:custDataLst>
      <p:tags r:id="rId3"/>
    </p:custData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AE4949"/>
        </a:solidFill>
        <a:effectLst/>
      </p:bgPr>
    </p:bg>
    <p:spTree>
      <p:nvGrpSpPr>
        <p:cNvPr id="1" name=""/>
        <p:cNvGrpSpPr/>
        <p:nvPr/>
      </p:nvGrpSpPr>
      <p:grpSpPr>
        <a:xfrm>
          <a:off x="0" y="0"/>
          <a:ext cx="0" cy="0"/>
          <a:chOff x="0" y="0"/>
          <a:chExt cx="0" cy="0"/>
        </a:xfrm>
      </p:grpSpPr>
      <p:pic>
        <p:nvPicPr>
          <p:cNvPr id="4" name="图片 3"/>
          <p:cNvPicPr>
            <a:picLocks noChangeAspect="1"/>
          </p:cNvPicPr>
          <p:nvPr/>
        </p:nvPicPr>
        <p:blipFill>
          <a:blip r:embed="rId1"/>
          <a:stretch>
            <a:fillRect/>
          </a:stretch>
        </p:blipFill>
        <p:spPr>
          <a:xfrm>
            <a:off x="3781425" y="359169"/>
            <a:ext cx="4188278" cy="2715477"/>
          </a:xfrm>
          <a:prstGeom prst="rect">
            <a:avLst/>
          </a:prstGeom>
        </p:spPr>
      </p:pic>
      <p:sp>
        <p:nvSpPr>
          <p:cNvPr id="5" name="文本框 4"/>
          <p:cNvSpPr txBox="1"/>
          <p:nvPr/>
        </p:nvSpPr>
        <p:spPr>
          <a:xfrm>
            <a:off x="2861821" y="3783354"/>
            <a:ext cx="6647975" cy="1200329"/>
          </a:xfrm>
          <a:prstGeom prst="rect">
            <a:avLst/>
          </a:prstGeom>
          <a:noFill/>
        </p:spPr>
        <p:txBody>
          <a:bodyPr wrap="none" rtlCol="0">
            <a:spAutoFit/>
          </a:bodyPr>
          <a:lstStyle/>
          <a:p>
            <a:pPr algn="ctr"/>
            <a:r>
              <a:rPr lang="zh-CN" altLang="en-US" sz="7200" b="1" dirty="0">
                <a:solidFill>
                  <a:schemeClr val="bg1"/>
                </a:solidFill>
              </a:rPr>
              <a:t>感谢您的指导！</a:t>
            </a:r>
            <a:endParaRPr lang="en-US" altLang="zh-CN" sz="7200" b="1" dirty="0">
              <a:solidFill>
                <a:schemeClr val="bg1"/>
              </a:solidFill>
            </a:endParaRPr>
          </a:p>
        </p:txBody>
      </p:sp>
    </p:spTree>
    <p:custDataLst>
      <p:tags r:id="rId2"/>
    </p:custData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606157" y="839217"/>
            <a:ext cx="6048651" cy="5619145"/>
            <a:chOff x="638" y="2385"/>
            <a:chExt cx="8259" cy="11483"/>
          </a:xfrm>
        </p:grpSpPr>
        <p:pic>
          <p:nvPicPr>
            <p:cNvPr id="6" name="图片 5" descr="img_0157"/>
            <p:cNvPicPr>
              <a:picLocks noChangeAspect="1"/>
            </p:cNvPicPr>
            <p:nvPr/>
          </p:nvPicPr>
          <p:blipFill>
            <a:blip r:embed="rId1"/>
            <a:srcRect l="13491" t="39666" r="39785"/>
            <a:stretch>
              <a:fillRect/>
            </a:stretch>
          </p:blipFill>
          <p:spPr>
            <a:xfrm rot="1080000">
              <a:off x="638" y="7548"/>
              <a:ext cx="7346" cy="6320"/>
            </a:xfrm>
            <a:prstGeom prst="rect">
              <a:avLst/>
            </a:prstGeom>
          </p:spPr>
        </p:pic>
        <p:sp>
          <p:nvSpPr>
            <p:cNvPr id="5" name="矩形 4"/>
            <p:cNvSpPr>
              <a:spLocks noChangeAspect="1"/>
            </p:cNvSpPr>
            <p:nvPr/>
          </p:nvSpPr>
          <p:spPr>
            <a:xfrm>
              <a:off x="1691" y="2385"/>
              <a:ext cx="7206" cy="5076"/>
            </a:xfrm>
            <a:prstGeom prst="rect">
              <a:avLst/>
            </a:prstGeom>
            <a:solidFill>
              <a:schemeClr val="bg1"/>
            </a:solidFill>
            <a:ln w="38100" cmpd="sng">
              <a:solidFill>
                <a:srgbClr val="AE4949"/>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5" name="文本框 14"/>
          <p:cNvSpPr txBox="1"/>
          <p:nvPr/>
        </p:nvSpPr>
        <p:spPr>
          <a:xfrm>
            <a:off x="6041432" y="611082"/>
            <a:ext cx="5045668" cy="3998097"/>
          </a:xfrm>
          <a:prstGeom prst="rect">
            <a:avLst/>
          </a:prstGeom>
          <a:noFill/>
        </p:spPr>
        <p:txBody>
          <a:bodyPr wrap="square" rtlCol="0">
            <a:noAutofit/>
          </a:bodyPr>
          <a:lstStyle/>
          <a:p>
            <a:r>
              <a:rPr lang="zh-CN" altLang="en-US" sz="2400" dirty="0">
                <a:solidFill>
                  <a:srgbClr val="AE4949"/>
                </a:solidFill>
                <a:latin typeface="微软雅黑" panose="020B0503020204020204" charset="-122"/>
                <a:ea typeface="微软雅黑" panose="020B0503020204020204" charset="-122"/>
                <a:cs typeface="微软雅黑" panose="020B0503020204020204" charset="-122"/>
              </a:rPr>
              <a:t>在本次比赛中，主要参考</a:t>
            </a:r>
            <a:r>
              <a:rPr lang="en-US" altLang="zh-CN" sz="2400" dirty="0">
                <a:solidFill>
                  <a:srgbClr val="AE4949"/>
                </a:solidFill>
                <a:latin typeface="微软雅黑" panose="020B0503020204020204" charset="-122"/>
                <a:ea typeface="微软雅黑" panose="020B0503020204020204" charset="-122"/>
                <a:cs typeface="微软雅黑" panose="020B0503020204020204" charset="-122"/>
              </a:rPr>
              <a:t>CLIP</a:t>
            </a:r>
            <a:r>
              <a:rPr lang="zh-CN" altLang="en-US" sz="2400" dirty="0">
                <a:solidFill>
                  <a:srgbClr val="AE4949"/>
                </a:solidFill>
                <a:latin typeface="微软雅黑" panose="020B0503020204020204" charset="-122"/>
                <a:ea typeface="微软雅黑" panose="020B0503020204020204" charset="-122"/>
                <a:cs typeface="微软雅黑" panose="020B0503020204020204" charset="-122"/>
              </a:rPr>
              <a:t>模型</a:t>
            </a:r>
            <a:r>
              <a:rPr lang="en-US" altLang="zh-CN" sz="2400" dirty="0">
                <a:solidFill>
                  <a:srgbClr val="AE4949"/>
                </a:solidFill>
                <a:latin typeface="微软雅黑" panose="020B0503020204020204" charset="-122"/>
                <a:ea typeface="微软雅黑" panose="020B0503020204020204" charset="-122"/>
                <a:cs typeface="微软雅黑" panose="020B0503020204020204" charset="-122"/>
              </a:rPr>
              <a:t> (Contrastive Language-Image Pre-Training) </a:t>
            </a:r>
            <a:r>
              <a:rPr lang="zh-CN" altLang="en-US" sz="2400" dirty="0">
                <a:solidFill>
                  <a:srgbClr val="AE4949"/>
                </a:solidFill>
                <a:latin typeface="微软雅黑" panose="020B0503020204020204" charset="-122"/>
                <a:ea typeface="微软雅黑" panose="020B0503020204020204" charset="-122"/>
                <a:cs typeface="微软雅黑" panose="020B0503020204020204" charset="-122"/>
              </a:rPr>
              <a:t>来搭建和训练模型，在</a:t>
            </a:r>
            <a:r>
              <a:rPr lang="en-US" altLang="zh-CN" sz="2400" dirty="0">
                <a:solidFill>
                  <a:srgbClr val="AE4949"/>
                </a:solidFill>
                <a:latin typeface="微软雅黑" panose="020B0503020204020204" charset="-122"/>
                <a:ea typeface="微软雅黑" panose="020B0503020204020204" charset="-122"/>
                <a:cs typeface="微软雅黑" panose="020B0503020204020204" charset="-122"/>
              </a:rPr>
              <a:t>Image Encoder</a:t>
            </a:r>
            <a:r>
              <a:rPr lang="zh-CN" altLang="en-US" sz="2400" dirty="0">
                <a:solidFill>
                  <a:srgbClr val="AE4949"/>
                </a:solidFill>
                <a:latin typeface="微软雅黑" panose="020B0503020204020204" charset="-122"/>
                <a:ea typeface="微软雅黑" panose="020B0503020204020204" charset="-122"/>
                <a:cs typeface="微软雅黑" panose="020B0503020204020204" charset="-122"/>
              </a:rPr>
              <a:t>中使用 </a:t>
            </a:r>
            <a:r>
              <a:rPr lang="en-US" altLang="zh-CN" sz="2400" dirty="0">
                <a:solidFill>
                  <a:srgbClr val="AE4949"/>
                </a:solidFill>
                <a:latin typeface="微软雅黑" panose="020B0503020204020204" charset="-122"/>
                <a:ea typeface="微软雅黑" panose="020B0503020204020204" charset="-122"/>
                <a:cs typeface="微软雅黑" panose="020B0503020204020204" charset="-122"/>
              </a:rPr>
              <a:t>vit-large </a:t>
            </a:r>
            <a:r>
              <a:rPr lang="zh-CN" altLang="en-US" sz="2400" dirty="0">
                <a:solidFill>
                  <a:srgbClr val="AE4949"/>
                </a:solidFill>
                <a:latin typeface="微软雅黑" panose="020B0503020204020204" charset="-122"/>
                <a:ea typeface="微软雅黑" panose="020B0503020204020204" charset="-122"/>
                <a:cs typeface="微软雅黑" panose="020B0503020204020204" charset="-122"/>
              </a:rPr>
              <a:t>模型提取图像的特征，之后又通过LORA对</a:t>
            </a:r>
            <a:r>
              <a:rPr lang="en-US" altLang="zh-CN" sz="2400" dirty="0">
                <a:solidFill>
                  <a:srgbClr val="AE4949"/>
                </a:solidFill>
                <a:latin typeface="微软雅黑" panose="020B0503020204020204" charset="-122"/>
                <a:ea typeface="微软雅黑" panose="020B0503020204020204" charset="-122"/>
                <a:cs typeface="微软雅黑" panose="020B0503020204020204" charset="-122"/>
              </a:rPr>
              <a:t>vit</a:t>
            </a:r>
            <a:r>
              <a:rPr lang="zh-CN" altLang="en-US" sz="2400" dirty="0">
                <a:solidFill>
                  <a:srgbClr val="AE4949"/>
                </a:solidFill>
                <a:latin typeface="微软雅黑" panose="020B0503020204020204" charset="-122"/>
                <a:ea typeface="微软雅黑" panose="020B0503020204020204" charset="-122"/>
                <a:cs typeface="微软雅黑" panose="020B0503020204020204" charset="-122"/>
              </a:rPr>
              <a:t>模型的</a:t>
            </a:r>
            <a:r>
              <a:rPr lang="en-US" altLang="zh-CN" sz="2400" dirty="0">
                <a:solidFill>
                  <a:srgbClr val="AE4949"/>
                </a:solidFill>
                <a:latin typeface="微软雅黑" panose="020B0503020204020204" charset="-122"/>
                <a:ea typeface="微软雅黑" panose="020B0503020204020204" charset="-122"/>
                <a:cs typeface="微软雅黑" panose="020B0503020204020204" charset="-122"/>
              </a:rPr>
              <a:t>encoder</a:t>
            </a:r>
            <a:r>
              <a:rPr lang="zh-CN" altLang="en-US" sz="2400" dirty="0">
                <a:solidFill>
                  <a:srgbClr val="AE4949"/>
                </a:solidFill>
                <a:latin typeface="微软雅黑" panose="020B0503020204020204" charset="-122"/>
                <a:ea typeface="微软雅黑" panose="020B0503020204020204" charset="-122"/>
                <a:cs typeface="微软雅黑" panose="020B0503020204020204" charset="-122"/>
              </a:rPr>
              <a:t>中的</a:t>
            </a:r>
            <a:r>
              <a:rPr lang="en-US" altLang="zh-CN" sz="2400" dirty="0">
                <a:solidFill>
                  <a:srgbClr val="AE4949"/>
                </a:solidFill>
                <a:latin typeface="微软雅黑" panose="020B0503020204020204" charset="-122"/>
                <a:ea typeface="微软雅黑" panose="020B0503020204020204" charset="-122"/>
                <a:cs typeface="微软雅黑" panose="020B0503020204020204" charset="-122"/>
              </a:rPr>
              <a:t>attn</a:t>
            </a:r>
            <a:r>
              <a:rPr lang="zh-CN" altLang="en-US" sz="2400" dirty="0">
                <a:solidFill>
                  <a:srgbClr val="AE4949"/>
                </a:solidFill>
                <a:latin typeface="微软雅黑" panose="020B0503020204020204" charset="-122"/>
                <a:ea typeface="微软雅黑" panose="020B0503020204020204" charset="-122"/>
                <a:cs typeface="微软雅黑" panose="020B0503020204020204" charset="-122"/>
              </a:rPr>
              <a:t>进行改善微调，从而更好地提升模型效果。</a:t>
            </a:r>
            <a:endParaRPr lang="en-US" altLang="zh-CN" sz="2400" dirty="0">
              <a:solidFill>
                <a:srgbClr val="AE4949"/>
              </a:solidFill>
              <a:latin typeface="微软雅黑" panose="020B0503020204020204" charset="-122"/>
              <a:ea typeface="微软雅黑" panose="020B0503020204020204" charset="-122"/>
              <a:cs typeface="微软雅黑" panose="020B0503020204020204" charset="-122"/>
            </a:endParaRPr>
          </a:p>
          <a:p>
            <a:endParaRPr lang="en-US" altLang="zh-CN" sz="2400" dirty="0">
              <a:solidFill>
                <a:srgbClr val="AE4949"/>
              </a:solidFill>
              <a:latin typeface="微软雅黑" panose="020B0503020204020204" charset="-122"/>
              <a:ea typeface="微软雅黑" panose="020B0503020204020204" charset="-122"/>
              <a:cs typeface="微软雅黑" panose="020B0503020204020204" charset="-122"/>
            </a:endParaRPr>
          </a:p>
          <a:p>
            <a:r>
              <a:rPr lang="zh-CN" altLang="en-US" sz="2400" dirty="0">
                <a:solidFill>
                  <a:srgbClr val="AE4949"/>
                </a:solidFill>
                <a:latin typeface="微软雅黑" panose="020B0503020204020204" charset="-122"/>
                <a:ea typeface="微软雅黑" panose="020B0503020204020204" charset="-122"/>
                <a:cs typeface="微软雅黑" panose="020B0503020204020204" charset="-122"/>
              </a:rPr>
              <a:t>在比赛中获得了 </a:t>
            </a:r>
            <a:r>
              <a:rPr lang="en-US" altLang="zh-CN" sz="2400" b="1" dirty="0">
                <a:solidFill>
                  <a:srgbClr val="AE4949"/>
                </a:solidFill>
                <a:latin typeface="微软雅黑" panose="020B0503020204020204" charset="-122"/>
                <a:ea typeface="微软雅黑" panose="020B0503020204020204" charset="-122"/>
                <a:cs typeface="微软雅黑" panose="020B0503020204020204" charset="-122"/>
              </a:rPr>
              <a:t>0.749 </a:t>
            </a:r>
            <a:r>
              <a:rPr lang="zh-CN" altLang="en-US" sz="2400" dirty="0">
                <a:solidFill>
                  <a:srgbClr val="AE4949"/>
                </a:solidFill>
                <a:latin typeface="微软雅黑" panose="020B0503020204020204" charset="-122"/>
                <a:ea typeface="微软雅黑" panose="020B0503020204020204" charset="-122"/>
                <a:cs typeface="微软雅黑" panose="020B0503020204020204" charset="-122"/>
              </a:rPr>
              <a:t>的高分评分。</a:t>
            </a:r>
            <a:endParaRPr lang="zh-CN" altLang="en-US" sz="2400" dirty="0">
              <a:solidFill>
                <a:srgbClr val="AE4949"/>
              </a:solidFill>
              <a:latin typeface="微软雅黑" panose="020B0503020204020204" charset="-122"/>
              <a:ea typeface="微软雅黑" panose="020B0503020204020204" charset="-122"/>
              <a:cs typeface="微软雅黑" panose="020B0503020204020204" charset="-122"/>
            </a:endParaRPr>
          </a:p>
          <a:p>
            <a:pPr algn="l"/>
            <a:endParaRPr sz="2400" dirty="0">
              <a:solidFill>
                <a:srgbClr val="AE4949"/>
              </a:solidFill>
              <a:latin typeface="微软雅黑" panose="020B0503020204020204" charset="-122"/>
              <a:ea typeface="微软雅黑" panose="020B0503020204020204" charset="-122"/>
              <a:cs typeface="微软雅黑" panose="020B0503020204020204" charset="-122"/>
            </a:endParaRPr>
          </a:p>
        </p:txBody>
      </p:sp>
      <p:pic>
        <p:nvPicPr>
          <p:cNvPr id="16" name="图片 15" descr="img_0148"/>
          <p:cNvPicPr>
            <a:picLocks noChangeAspect="1"/>
          </p:cNvPicPr>
          <p:nvPr/>
        </p:nvPicPr>
        <p:blipFill>
          <a:blip r:embed="rId2"/>
          <a:srcRect l="31063" r="38053" b="37010"/>
          <a:stretch>
            <a:fillRect/>
          </a:stretch>
        </p:blipFill>
        <p:spPr>
          <a:xfrm>
            <a:off x="33655" y="-204470"/>
            <a:ext cx="878205" cy="1193165"/>
          </a:xfrm>
          <a:prstGeom prst="rect">
            <a:avLst/>
          </a:prstGeom>
        </p:spPr>
      </p:pic>
      <p:sp>
        <p:nvSpPr>
          <p:cNvPr id="17" name="文本框 16"/>
          <p:cNvSpPr txBox="1"/>
          <p:nvPr/>
        </p:nvSpPr>
        <p:spPr>
          <a:xfrm>
            <a:off x="911860" y="302895"/>
            <a:ext cx="4280535" cy="460375"/>
          </a:xfrm>
          <a:prstGeom prst="rect">
            <a:avLst/>
          </a:prstGeom>
          <a:noFill/>
        </p:spPr>
        <p:txBody>
          <a:bodyPr wrap="square" rtlCol="0">
            <a:spAutoFit/>
          </a:bodyPr>
          <a:lstStyle/>
          <a:p>
            <a:pPr algn="l"/>
            <a:r>
              <a:rPr lang="zh-CN" sz="2400" b="1" dirty="0">
                <a:solidFill>
                  <a:srgbClr val="AE4949"/>
                </a:solidFill>
                <a:latin typeface="微软雅黑" panose="020B0503020204020204" charset="-122"/>
                <a:ea typeface="微软雅黑" panose="020B0503020204020204" charset="-122"/>
                <a:cs typeface="微软雅黑" panose="020B0503020204020204" charset="-122"/>
              </a:rPr>
              <a:t>第一章 · </a:t>
            </a:r>
            <a:r>
              <a:rPr lang="zh-CN" altLang="en-US" sz="2400" b="1" dirty="0">
                <a:solidFill>
                  <a:srgbClr val="AE4949"/>
                </a:solidFill>
                <a:latin typeface="微软雅黑" panose="020B0503020204020204" charset="-122"/>
                <a:ea typeface="微软雅黑" panose="020B0503020204020204" charset="-122"/>
                <a:cs typeface="微软雅黑" panose="020B0503020204020204" charset="-122"/>
                <a:sym typeface="+mn-ea"/>
              </a:rPr>
              <a:t>思路介绍</a:t>
            </a:r>
            <a:endParaRPr lang="zh-CN" sz="2400" b="1" dirty="0">
              <a:solidFill>
                <a:srgbClr val="AE4949"/>
              </a:solidFill>
              <a:latin typeface="微软雅黑" panose="020B0503020204020204" charset="-122"/>
              <a:ea typeface="微软雅黑" panose="020B0503020204020204" charset="-122"/>
              <a:cs typeface="微软雅黑" panose="020B0503020204020204" charset="-122"/>
              <a:sym typeface="+mn-ea"/>
            </a:endParaRPr>
          </a:p>
        </p:txBody>
      </p:sp>
      <p:pic>
        <p:nvPicPr>
          <p:cNvPr id="7" name="图片 6"/>
          <p:cNvPicPr>
            <a:picLocks noChangeAspect="1"/>
          </p:cNvPicPr>
          <p:nvPr/>
        </p:nvPicPr>
        <p:blipFill>
          <a:blip r:embed="rId3"/>
          <a:stretch>
            <a:fillRect/>
          </a:stretch>
        </p:blipFill>
        <p:spPr>
          <a:xfrm>
            <a:off x="165030" y="849690"/>
            <a:ext cx="5268686" cy="2462967"/>
          </a:xfrm>
          <a:prstGeom prst="rect">
            <a:avLst/>
          </a:prstGeom>
        </p:spPr>
      </p:pic>
      <p:sp>
        <p:nvSpPr>
          <p:cNvPr id="8" name="文本框 7"/>
          <p:cNvSpPr txBox="1"/>
          <p:nvPr/>
        </p:nvSpPr>
        <p:spPr>
          <a:xfrm>
            <a:off x="165030" y="6487816"/>
            <a:ext cx="2727029" cy="246221"/>
          </a:xfrm>
          <a:prstGeom prst="rect">
            <a:avLst/>
          </a:prstGeom>
          <a:noFill/>
        </p:spPr>
        <p:txBody>
          <a:bodyPr wrap="none" rtlCol="0">
            <a:spAutoFit/>
          </a:bodyPr>
          <a:lstStyle/>
          <a:p>
            <a:r>
              <a:rPr lang="zh-CN" altLang="en-US" sz="1000" dirty="0">
                <a:latin typeface="Roboto" panose="020F0502020204030204" pitchFamily="2" charset="0"/>
              </a:rPr>
              <a:t>图片来源：</a:t>
            </a:r>
            <a:r>
              <a:rPr lang="en-US" altLang="zh-CN" sz="1000" b="0" i="0" dirty="0">
                <a:effectLst/>
                <a:latin typeface="Roboto" panose="020F0502020204030204" pitchFamily="2" charset="0"/>
              </a:rPr>
              <a:t>https://openai.com/research/clip</a:t>
            </a:r>
            <a:endParaRPr lang="zh-CN" altLang="en-US" sz="1000" dirty="0"/>
          </a:p>
        </p:txBody>
      </p:sp>
      <p:pic>
        <p:nvPicPr>
          <p:cNvPr id="12" name="图片 11"/>
          <p:cNvPicPr>
            <a:picLocks noChangeAspect="1"/>
          </p:cNvPicPr>
          <p:nvPr/>
        </p:nvPicPr>
        <p:blipFill>
          <a:blip r:embed="rId4"/>
          <a:stretch>
            <a:fillRect/>
          </a:stretch>
        </p:blipFill>
        <p:spPr>
          <a:xfrm>
            <a:off x="156253" y="3429000"/>
            <a:ext cx="5277463" cy="2941483"/>
          </a:xfrm>
          <a:prstGeom prst="rect">
            <a:avLst/>
          </a:prstGeom>
        </p:spPr>
      </p:pic>
      <p:sp>
        <p:nvSpPr>
          <p:cNvPr id="13" name="文本框 12"/>
          <p:cNvSpPr txBox="1"/>
          <p:nvPr/>
        </p:nvSpPr>
        <p:spPr>
          <a:xfrm>
            <a:off x="6041432" y="4848114"/>
            <a:ext cx="5268686" cy="1418416"/>
          </a:xfrm>
          <a:prstGeom prst="rect">
            <a:avLst/>
          </a:prstGeom>
          <a:noFill/>
        </p:spPr>
        <p:txBody>
          <a:bodyPr wrap="square" rtlCol="0">
            <a:noAutofit/>
          </a:bodyPr>
          <a:lstStyle/>
          <a:p>
            <a:pPr algn="l"/>
            <a:r>
              <a:rPr lang="zh-CN" altLang="en-US" sz="2400" dirty="0">
                <a:solidFill>
                  <a:srgbClr val="AE4949"/>
                </a:solidFill>
                <a:latin typeface="微软雅黑" panose="020B0503020204020204" charset="-122"/>
                <a:ea typeface="微软雅黑" panose="020B0503020204020204" charset="-122"/>
                <a:cs typeface="微软雅黑" panose="020B0503020204020204" charset="-122"/>
              </a:rPr>
              <a:t>在具体模型部署中，参考了 </a:t>
            </a:r>
            <a:r>
              <a:rPr lang="en-US" altLang="zh-CN" sz="2400" dirty="0">
                <a:solidFill>
                  <a:srgbClr val="AE4949"/>
                </a:solidFill>
                <a:latin typeface="微软雅黑" panose="020B0503020204020204" charset="-122"/>
                <a:ea typeface="微软雅黑" panose="020B0503020204020204" charset="-122"/>
                <a:cs typeface="微软雅黑" panose="020B0503020204020204" charset="-122"/>
              </a:rPr>
              <a:t>OpenAI </a:t>
            </a:r>
            <a:r>
              <a:rPr lang="zh-CN" altLang="en-US" sz="2400" dirty="0">
                <a:solidFill>
                  <a:srgbClr val="AE4949"/>
                </a:solidFill>
                <a:latin typeface="微软雅黑" panose="020B0503020204020204" charset="-122"/>
                <a:ea typeface="微软雅黑" panose="020B0503020204020204" charset="-122"/>
                <a:cs typeface="微软雅黑" panose="020B0503020204020204" charset="-122"/>
              </a:rPr>
              <a:t>在 </a:t>
            </a:r>
            <a:r>
              <a:rPr lang="en-US" altLang="zh-CN" sz="2400" dirty="0">
                <a:solidFill>
                  <a:srgbClr val="AE4949"/>
                </a:solidFill>
                <a:latin typeface="微软雅黑" panose="020B0503020204020204" charset="-122"/>
                <a:ea typeface="微软雅黑" panose="020B0503020204020204" charset="-122"/>
                <a:cs typeface="微软雅黑" panose="020B0503020204020204" charset="-122"/>
              </a:rPr>
              <a:t>Hugging Face </a:t>
            </a:r>
            <a:r>
              <a:rPr lang="zh-CN" altLang="en-US" sz="2400" dirty="0">
                <a:solidFill>
                  <a:srgbClr val="AE4949"/>
                </a:solidFill>
                <a:latin typeface="微软雅黑" panose="020B0503020204020204" charset="-122"/>
                <a:ea typeface="微软雅黑" panose="020B0503020204020204" charset="-122"/>
                <a:cs typeface="微软雅黑" panose="020B0503020204020204" charset="-122"/>
              </a:rPr>
              <a:t>上发表的预训练模型</a:t>
            </a:r>
            <a:r>
              <a:rPr lang="en-US" altLang="zh-CN" sz="2400" dirty="0">
                <a:solidFill>
                  <a:srgbClr val="AE4949"/>
                </a:solidFill>
                <a:latin typeface="微软雅黑" panose="020B0503020204020204" charset="-122"/>
                <a:ea typeface="微软雅黑" panose="020B0503020204020204" charset="-122"/>
                <a:cs typeface="微软雅黑" panose="020B0503020204020204" charset="-122"/>
              </a:rPr>
              <a:t>clip-vit-large-patch14-336</a:t>
            </a:r>
            <a:endParaRPr sz="2400" dirty="0">
              <a:solidFill>
                <a:srgbClr val="AE4949"/>
              </a:solidFill>
              <a:latin typeface="微软雅黑" panose="020B0503020204020204" charset="-122"/>
              <a:ea typeface="微软雅黑" panose="020B0503020204020204" charset="-122"/>
              <a:cs typeface="微软雅黑" panose="020B0503020204020204" charset="-122"/>
            </a:endParaRPr>
          </a:p>
        </p:txBody>
      </p:sp>
      <p:sp>
        <p:nvSpPr>
          <p:cNvPr id="14" name="文本框 13"/>
          <p:cNvSpPr txBox="1"/>
          <p:nvPr/>
        </p:nvSpPr>
        <p:spPr>
          <a:xfrm>
            <a:off x="3828880" y="6493867"/>
            <a:ext cx="4679486" cy="246221"/>
          </a:xfrm>
          <a:prstGeom prst="rect">
            <a:avLst/>
          </a:prstGeom>
          <a:noFill/>
        </p:spPr>
        <p:txBody>
          <a:bodyPr wrap="none" rtlCol="0">
            <a:spAutoFit/>
          </a:bodyPr>
          <a:lstStyle/>
          <a:p>
            <a:r>
              <a:rPr lang="zh-CN" altLang="en-US" sz="1000" dirty="0">
                <a:latin typeface="Roboto" panose="020F0502020204030204" pitchFamily="2" charset="0"/>
              </a:rPr>
              <a:t>图片来源：</a:t>
            </a:r>
            <a:r>
              <a:rPr lang="en-US" altLang="zh-CN" sz="1000" b="0" i="0" dirty="0">
                <a:effectLst/>
                <a:latin typeface="Roboto" panose="020F0502020204030204" pitchFamily="2" charset="0"/>
              </a:rPr>
              <a:t>https://huggingface.co/openai/clip-vit-large-patch14-336/tree/main</a:t>
            </a:r>
            <a:endParaRPr lang="zh-CN" altLang="en-US" sz="1000" dirty="0"/>
          </a:p>
        </p:txBody>
      </p:sp>
    </p:spTree>
    <p:custDataLst>
      <p:tags r:id="rId5"/>
    </p:custData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0" y="-57150"/>
            <a:ext cx="10058400" cy="6700520"/>
            <a:chOff x="0" y="-90"/>
            <a:chExt cx="15840" cy="10552"/>
          </a:xfrm>
        </p:grpSpPr>
        <p:pic>
          <p:nvPicPr>
            <p:cNvPr id="4" name="图片 3" descr="img_0158"/>
            <p:cNvPicPr>
              <a:picLocks noChangeAspect="1"/>
            </p:cNvPicPr>
            <p:nvPr/>
          </p:nvPicPr>
          <p:blipFill>
            <a:blip r:embed="rId1"/>
            <a:stretch>
              <a:fillRect/>
            </a:stretch>
          </p:blipFill>
          <p:spPr>
            <a:xfrm>
              <a:off x="0" y="-90"/>
              <a:ext cx="15840" cy="10553"/>
            </a:xfrm>
            <a:prstGeom prst="rect">
              <a:avLst/>
            </a:prstGeom>
          </p:spPr>
        </p:pic>
        <p:sp>
          <p:nvSpPr>
            <p:cNvPr id="2" name="矩形 1"/>
            <p:cNvSpPr/>
            <p:nvPr/>
          </p:nvSpPr>
          <p:spPr>
            <a:xfrm>
              <a:off x="2586" y="4050"/>
              <a:ext cx="1853" cy="1226"/>
            </a:xfrm>
            <a:prstGeom prst="rect">
              <a:avLst/>
            </a:prstGeom>
            <a:solidFill>
              <a:schemeClr val="bg1"/>
            </a:solidFill>
            <a:ln w="28575" cmpd="sng">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3" name="组合 12"/>
          <p:cNvGrpSpPr/>
          <p:nvPr/>
        </p:nvGrpSpPr>
        <p:grpSpPr>
          <a:xfrm>
            <a:off x="1607185" y="2517775"/>
            <a:ext cx="9448800" cy="1327785"/>
            <a:chOff x="4068" y="2539"/>
            <a:chExt cx="14880" cy="2091"/>
          </a:xfrm>
        </p:grpSpPr>
        <p:sp>
          <p:nvSpPr>
            <p:cNvPr id="14" name="文本框 13"/>
            <p:cNvSpPr txBox="1"/>
            <p:nvPr/>
          </p:nvSpPr>
          <p:spPr>
            <a:xfrm>
              <a:off x="4682" y="3178"/>
              <a:ext cx="14266" cy="1452"/>
            </a:xfrm>
            <a:prstGeom prst="rect">
              <a:avLst/>
            </a:prstGeom>
            <a:noFill/>
          </p:spPr>
          <p:txBody>
            <a:bodyPr wrap="square" rtlCol="0">
              <a:spAutoFit/>
            </a:bodyPr>
            <a:lstStyle/>
            <a:p>
              <a:pPr algn="l"/>
              <a:r>
                <a:rPr lang="zh-CN" sz="5400" b="1" dirty="0">
                  <a:solidFill>
                    <a:srgbClr val="AE4949"/>
                  </a:solidFill>
                  <a:latin typeface="微软雅黑" panose="020B0503020204020204" charset="-122"/>
                  <a:ea typeface="微软雅黑" panose="020B0503020204020204" charset="-122"/>
                  <a:cs typeface="微软雅黑" panose="020B0503020204020204" charset="-122"/>
                </a:rPr>
                <a:t>第</a:t>
              </a:r>
              <a:r>
                <a:rPr lang="zh-CN" altLang="en-US" sz="5400" b="1" dirty="0">
                  <a:solidFill>
                    <a:srgbClr val="AE4949"/>
                  </a:solidFill>
                  <a:latin typeface="微软雅黑" panose="020B0503020204020204" charset="-122"/>
                  <a:ea typeface="微软雅黑" panose="020B0503020204020204" charset="-122"/>
                  <a:cs typeface="微软雅黑" panose="020B0503020204020204" charset="-122"/>
                </a:rPr>
                <a:t>二</a:t>
              </a:r>
              <a:r>
                <a:rPr lang="zh-CN" sz="5400" b="1" dirty="0">
                  <a:solidFill>
                    <a:srgbClr val="AE4949"/>
                  </a:solidFill>
                  <a:latin typeface="微软雅黑" panose="020B0503020204020204" charset="-122"/>
                  <a:ea typeface="微软雅黑" panose="020B0503020204020204" charset="-122"/>
                  <a:cs typeface="微软雅黑" panose="020B0503020204020204" charset="-122"/>
                </a:rPr>
                <a:t>章 </a:t>
              </a:r>
              <a:r>
                <a:rPr lang="en-US" altLang="zh-CN" sz="5400" b="1" dirty="0">
                  <a:solidFill>
                    <a:srgbClr val="AE4949"/>
                  </a:solidFill>
                  <a:latin typeface="微软雅黑" panose="020B0503020204020204" charset="-122"/>
                  <a:ea typeface="微软雅黑" panose="020B0503020204020204" charset="-122"/>
                  <a:cs typeface="微软雅黑" panose="020B0503020204020204" charset="-122"/>
                </a:rPr>
                <a:t>· VIT-L</a:t>
              </a:r>
              <a:r>
                <a:rPr lang="zh-CN" altLang="en-US" sz="5400" b="1" dirty="0">
                  <a:solidFill>
                    <a:srgbClr val="AE4949"/>
                  </a:solidFill>
                  <a:latin typeface="微软雅黑" panose="020B0503020204020204" charset="-122"/>
                  <a:ea typeface="微软雅黑" panose="020B0503020204020204" charset="-122"/>
                  <a:cs typeface="微软雅黑" panose="020B0503020204020204" charset="-122"/>
                </a:rPr>
                <a:t>部分讲解</a:t>
              </a:r>
              <a:endParaRPr lang="zh-CN" altLang="en-US" sz="5400" b="1" dirty="0">
                <a:solidFill>
                  <a:srgbClr val="AE4949"/>
                </a:solidFill>
                <a:latin typeface="微软雅黑" panose="020B0503020204020204" charset="-122"/>
                <a:ea typeface="微软雅黑" panose="020B0503020204020204" charset="-122"/>
                <a:cs typeface="微软雅黑" panose="020B0503020204020204" charset="-122"/>
              </a:endParaRPr>
            </a:p>
          </p:txBody>
        </p:sp>
        <p:pic>
          <p:nvPicPr>
            <p:cNvPr id="11" name="图片 10" descr="img_0137"/>
            <p:cNvPicPr>
              <a:picLocks noChangeAspect="1"/>
            </p:cNvPicPr>
            <p:nvPr/>
          </p:nvPicPr>
          <p:blipFill>
            <a:blip r:embed="rId2"/>
            <a:srcRect l="80543" t="51293" r="11888" b="35535"/>
            <a:stretch>
              <a:fillRect/>
            </a:stretch>
          </p:blipFill>
          <p:spPr>
            <a:xfrm rot="21120000">
              <a:off x="4068" y="2539"/>
              <a:ext cx="1199" cy="1390"/>
            </a:xfrm>
            <a:prstGeom prst="rect">
              <a:avLst/>
            </a:prstGeom>
          </p:spPr>
        </p:pic>
      </p:grpSp>
    </p:spTree>
    <p:custDataLst>
      <p:tags r:id="rId3"/>
    </p:custData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矩形 3"/>
          <p:cNvSpPr>
            <a:spLocks noChangeAspect="1"/>
          </p:cNvSpPr>
          <p:nvPr/>
        </p:nvSpPr>
        <p:spPr>
          <a:xfrm flipH="1">
            <a:off x="0" y="1507490"/>
            <a:ext cx="12167870" cy="4272915"/>
          </a:xfrm>
          <a:prstGeom prst="rect">
            <a:avLst/>
          </a:prstGeom>
          <a:solidFill>
            <a:srgbClr val="AE4949"/>
          </a:solidFill>
          <a:ln w="38100" cmpd="sng">
            <a:solidFill>
              <a:srgbClr val="AE4949"/>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descr="img_0159"/>
          <p:cNvPicPr>
            <a:picLocks noChangeAspect="1"/>
          </p:cNvPicPr>
          <p:nvPr/>
        </p:nvPicPr>
        <p:blipFill>
          <a:blip r:embed="rId1"/>
          <a:srcRect t="18658" r="48226" b="30560"/>
          <a:stretch>
            <a:fillRect/>
          </a:stretch>
        </p:blipFill>
        <p:spPr>
          <a:xfrm rot="300000">
            <a:off x="7206615" y="1198245"/>
            <a:ext cx="5207635" cy="3402965"/>
          </a:xfrm>
          <a:prstGeom prst="rect">
            <a:avLst/>
          </a:prstGeom>
        </p:spPr>
      </p:pic>
      <p:pic>
        <p:nvPicPr>
          <p:cNvPr id="10" name="图片 9" descr="img_0163"/>
          <p:cNvPicPr>
            <a:picLocks noChangeAspect="1"/>
          </p:cNvPicPr>
          <p:nvPr/>
        </p:nvPicPr>
        <p:blipFill>
          <a:blip r:embed="rId2"/>
          <a:srcRect l="68788" t="53217"/>
          <a:stretch>
            <a:fillRect/>
          </a:stretch>
        </p:blipFill>
        <p:spPr>
          <a:xfrm rot="780000" flipH="1">
            <a:off x="-747395" y="3409950"/>
            <a:ext cx="3139440" cy="3134995"/>
          </a:xfrm>
          <a:prstGeom prst="rect">
            <a:avLst/>
          </a:prstGeom>
        </p:spPr>
      </p:pic>
      <p:pic>
        <p:nvPicPr>
          <p:cNvPr id="16" name="图片 15" descr="img_0148"/>
          <p:cNvPicPr>
            <a:picLocks noChangeAspect="1"/>
          </p:cNvPicPr>
          <p:nvPr/>
        </p:nvPicPr>
        <p:blipFill>
          <a:blip r:embed="rId3"/>
          <a:srcRect l="31063" r="38053" b="37010"/>
          <a:stretch>
            <a:fillRect/>
          </a:stretch>
        </p:blipFill>
        <p:spPr>
          <a:xfrm>
            <a:off x="33655" y="-250190"/>
            <a:ext cx="878205" cy="1193165"/>
          </a:xfrm>
          <a:prstGeom prst="rect">
            <a:avLst/>
          </a:prstGeom>
        </p:spPr>
      </p:pic>
      <p:sp>
        <p:nvSpPr>
          <p:cNvPr id="17" name="文本框 16"/>
          <p:cNvSpPr txBox="1"/>
          <p:nvPr/>
        </p:nvSpPr>
        <p:spPr>
          <a:xfrm>
            <a:off x="911860" y="257175"/>
            <a:ext cx="3961765" cy="460375"/>
          </a:xfrm>
          <a:prstGeom prst="rect">
            <a:avLst/>
          </a:prstGeom>
          <a:noFill/>
        </p:spPr>
        <p:txBody>
          <a:bodyPr wrap="square" rtlCol="0">
            <a:spAutoFit/>
          </a:bodyPr>
          <a:lstStyle/>
          <a:p>
            <a:pPr algn="l"/>
            <a:r>
              <a:rPr lang="zh-CN" sz="2400" b="1" dirty="0">
                <a:solidFill>
                  <a:srgbClr val="AE4949"/>
                </a:solidFill>
                <a:latin typeface="微软雅黑" panose="020B0503020204020204" charset="-122"/>
                <a:ea typeface="微软雅黑" panose="020B0503020204020204" charset="-122"/>
                <a:cs typeface="微软雅黑" panose="020B0503020204020204" charset="-122"/>
              </a:rPr>
              <a:t>第</a:t>
            </a:r>
            <a:r>
              <a:rPr lang="zh-CN" altLang="en-US" sz="2400" b="1" dirty="0">
                <a:solidFill>
                  <a:srgbClr val="AE4949"/>
                </a:solidFill>
                <a:latin typeface="微软雅黑" panose="020B0503020204020204" charset="-122"/>
                <a:ea typeface="微软雅黑" panose="020B0503020204020204" charset="-122"/>
                <a:cs typeface="微软雅黑" panose="020B0503020204020204" charset="-122"/>
              </a:rPr>
              <a:t>二</a:t>
            </a:r>
            <a:r>
              <a:rPr lang="zh-CN" sz="2400" b="1" dirty="0">
                <a:solidFill>
                  <a:srgbClr val="AE4949"/>
                </a:solidFill>
                <a:latin typeface="微软雅黑" panose="020B0503020204020204" charset="-122"/>
                <a:ea typeface="微软雅黑" panose="020B0503020204020204" charset="-122"/>
                <a:cs typeface="微软雅黑" panose="020B0503020204020204" charset="-122"/>
              </a:rPr>
              <a:t>章 </a:t>
            </a:r>
            <a:r>
              <a:rPr lang="en-US" altLang="zh-CN" sz="2400" b="1" dirty="0">
                <a:solidFill>
                  <a:srgbClr val="AE4949"/>
                </a:solidFill>
                <a:latin typeface="微软雅黑" panose="020B0503020204020204" charset="-122"/>
                <a:ea typeface="微软雅黑" panose="020B0503020204020204" charset="-122"/>
                <a:cs typeface="微软雅黑" panose="020B0503020204020204" charset="-122"/>
              </a:rPr>
              <a:t>· </a:t>
            </a:r>
            <a:r>
              <a:rPr lang="en-US" altLang="zh-CN" sz="2400" b="1" dirty="0">
                <a:solidFill>
                  <a:srgbClr val="AE4949"/>
                </a:solidFill>
                <a:latin typeface="微软雅黑" panose="020B0503020204020204" charset="-122"/>
                <a:ea typeface="微软雅黑" panose="020B0503020204020204" charset="-122"/>
                <a:cs typeface="微软雅黑" panose="020B0503020204020204" charset="-122"/>
                <a:sym typeface="+mn-ea"/>
              </a:rPr>
              <a:t>VIT-L</a:t>
            </a:r>
            <a:r>
              <a:rPr lang="zh-CN" altLang="en-US" sz="2400" b="1" dirty="0">
                <a:solidFill>
                  <a:srgbClr val="AE4949"/>
                </a:solidFill>
                <a:latin typeface="微软雅黑" panose="020B0503020204020204" charset="-122"/>
                <a:ea typeface="微软雅黑" panose="020B0503020204020204" charset="-122"/>
                <a:cs typeface="微软雅黑" panose="020B0503020204020204" charset="-122"/>
                <a:sym typeface="+mn-ea"/>
              </a:rPr>
              <a:t>模型介绍</a:t>
            </a:r>
            <a:endParaRPr lang="zh-CN" altLang="en-US" sz="2400" b="1" dirty="0">
              <a:solidFill>
                <a:srgbClr val="AE4949"/>
              </a:solidFill>
              <a:latin typeface="微软雅黑" panose="020B0503020204020204" charset="-122"/>
              <a:ea typeface="微软雅黑" panose="020B0503020204020204" charset="-122"/>
              <a:cs typeface="微软雅黑" panose="020B0503020204020204" charset="-122"/>
              <a:sym typeface="+mn-ea"/>
            </a:endParaRPr>
          </a:p>
        </p:txBody>
      </p:sp>
      <p:sp>
        <p:nvSpPr>
          <p:cNvPr id="25" name="文本框 24"/>
          <p:cNvSpPr txBox="1"/>
          <p:nvPr/>
        </p:nvSpPr>
        <p:spPr>
          <a:xfrm>
            <a:off x="5607685" y="1801495"/>
            <a:ext cx="5133975" cy="1568450"/>
          </a:xfrm>
          <a:prstGeom prst="rect">
            <a:avLst/>
          </a:prstGeom>
          <a:noFill/>
        </p:spPr>
        <p:txBody>
          <a:bodyPr wrap="square" rtlCol="0">
            <a:spAutoFit/>
          </a:bodyPr>
          <a:lstStyle/>
          <a:p>
            <a:pPr algn="l"/>
            <a:r>
              <a:rPr lang="zh-CN" altLang="en-US" sz="2400">
                <a:solidFill>
                  <a:schemeClr val="bg1"/>
                </a:solidFill>
                <a:latin typeface="微软雅黑" panose="020B0503020204020204" charset="-122"/>
                <a:ea typeface="微软雅黑" panose="020B0503020204020204" charset="-122"/>
                <a:cs typeface="微软雅黑" panose="020B0503020204020204" charset="-122"/>
              </a:rPr>
              <a:t>主要构成部分：</a:t>
            </a:r>
            <a:endParaRPr lang="zh-CN" altLang="en-US" sz="2400">
              <a:solidFill>
                <a:schemeClr val="bg1"/>
              </a:solidFill>
              <a:latin typeface="微软雅黑" panose="020B0503020204020204" charset="-122"/>
              <a:ea typeface="微软雅黑" panose="020B0503020204020204" charset="-122"/>
              <a:cs typeface="微软雅黑" panose="020B0503020204020204" charset="-122"/>
            </a:endParaRPr>
          </a:p>
          <a:p>
            <a:pPr algn="l"/>
            <a:r>
              <a:rPr lang="zh-CN" altLang="en-US" sz="2400">
                <a:solidFill>
                  <a:schemeClr val="bg1"/>
                </a:solidFill>
                <a:latin typeface="微软雅黑" panose="020B0503020204020204" charset="-122"/>
                <a:ea typeface="微软雅黑" panose="020B0503020204020204" charset="-122"/>
                <a:cs typeface="微软雅黑" panose="020B0503020204020204" charset="-122"/>
                <a:sym typeface="+mn-ea"/>
              </a:rPr>
              <a:t>Embedding 层</a:t>
            </a:r>
            <a:r>
              <a:rPr lang="en-US" altLang="zh-CN" sz="2400">
                <a:solidFill>
                  <a:schemeClr val="bg1"/>
                </a:solidFill>
                <a:latin typeface="微软雅黑" panose="020B0503020204020204" charset="-122"/>
                <a:ea typeface="微软雅黑" panose="020B0503020204020204" charset="-122"/>
                <a:cs typeface="微软雅黑" panose="020B0503020204020204" charset="-122"/>
                <a:sym typeface="+mn-ea"/>
              </a:rPr>
              <a:t>+Transformer Encoder 层+MLP Head 层</a:t>
            </a:r>
            <a:endParaRPr lang="en-US" altLang="zh-CN" sz="2400">
              <a:solidFill>
                <a:schemeClr val="bg1"/>
              </a:solidFill>
              <a:latin typeface="微软雅黑" panose="020B0503020204020204" charset="-122"/>
              <a:ea typeface="微软雅黑" panose="020B0503020204020204" charset="-122"/>
              <a:cs typeface="微软雅黑" panose="020B0503020204020204" charset="-122"/>
              <a:sym typeface="+mn-ea"/>
            </a:endParaRPr>
          </a:p>
          <a:p>
            <a:pPr algn="l"/>
            <a:endParaRPr lang="zh-CN" altLang="en-US" sz="2400">
              <a:solidFill>
                <a:schemeClr val="bg1"/>
              </a:solidFill>
              <a:latin typeface="微软雅黑" panose="020B0503020204020204" charset="-122"/>
              <a:ea typeface="微软雅黑" panose="020B0503020204020204" charset="-122"/>
              <a:cs typeface="微软雅黑" panose="020B0503020204020204" charset="-122"/>
            </a:endParaRPr>
          </a:p>
        </p:txBody>
      </p:sp>
      <p:pic>
        <p:nvPicPr>
          <p:cNvPr id="3" name="图片 2"/>
          <p:cNvPicPr>
            <a:picLocks noChangeAspect="1"/>
          </p:cNvPicPr>
          <p:nvPr>
            <p:custDataLst>
              <p:tags r:id="rId4"/>
            </p:custDataLst>
          </p:nvPr>
        </p:nvPicPr>
        <p:blipFill>
          <a:blip r:embed="rId5"/>
          <a:stretch>
            <a:fillRect/>
          </a:stretch>
        </p:blipFill>
        <p:spPr>
          <a:xfrm>
            <a:off x="384810" y="1801495"/>
            <a:ext cx="5074920" cy="3364865"/>
          </a:xfrm>
          <a:prstGeom prst="rect">
            <a:avLst/>
          </a:prstGeom>
        </p:spPr>
      </p:pic>
      <p:sp>
        <p:nvSpPr>
          <p:cNvPr id="5" name="文本框 4"/>
          <p:cNvSpPr txBox="1"/>
          <p:nvPr/>
        </p:nvSpPr>
        <p:spPr>
          <a:xfrm>
            <a:off x="5750560" y="3096895"/>
            <a:ext cx="3837940" cy="368300"/>
          </a:xfrm>
          <a:prstGeom prst="rect">
            <a:avLst/>
          </a:prstGeom>
          <a:noFill/>
        </p:spPr>
        <p:txBody>
          <a:bodyPr wrap="square" rtlCol="0">
            <a:spAutoFit/>
          </a:bodyPr>
          <a:lstStyle/>
          <a:p>
            <a:r>
              <a:rPr lang="en-US" altLang="zh-CN" dirty="0">
                <a:solidFill>
                  <a:schemeClr val="bg1"/>
                </a:solidFill>
              </a:rPr>
              <a:t>Embedding</a:t>
            </a:r>
            <a:r>
              <a:rPr lang="zh-CN" altLang="en-US" dirty="0">
                <a:solidFill>
                  <a:schemeClr val="bg1"/>
                </a:solidFill>
              </a:rPr>
              <a:t>层：生成图像特征向量</a:t>
            </a:r>
            <a:endParaRPr lang="zh-CN" altLang="en-US" dirty="0">
              <a:solidFill>
                <a:schemeClr val="bg1"/>
              </a:solidFill>
            </a:endParaRPr>
          </a:p>
        </p:txBody>
      </p:sp>
      <p:sp>
        <p:nvSpPr>
          <p:cNvPr id="6" name="文本框 5"/>
          <p:cNvSpPr txBox="1"/>
          <p:nvPr/>
        </p:nvSpPr>
        <p:spPr>
          <a:xfrm>
            <a:off x="5750560" y="3609312"/>
            <a:ext cx="4361815" cy="368300"/>
          </a:xfrm>
          <a:prstGeom prst="rect">
            <a:avLst/>
          </a:prstGeom>
          <a:noFill/>
        </p:spPr>
        <p:txBody>
          <a:bodyPr wrap="square" rtlCol="0">
            <a:spAutoFit/>
          </a:bodyPr>
          <a:lstStyle/>
          <a:p>
            <a:r>
              <a:rPr lang="zh-CN" altLang="en-US" dirty="0">
                <a:solidFill>
                  <a:schemeClr val="bg1"/>
                </a:solidFill>
              </a:rPr>
              <a:t>Transformer层：对于特征向量进行提取</a:t>
            </a:r>
            <a:endParaRPr lang="zh-CN" altLang="en-US" dirty="0">
              <a:solidFill>
                <a:schemeClr val="bg1"/>
              </a:solidFill>
            </a:endParaRPr>
          </a:p>
        </p:txBody>
      </p:sp>
      <p:sp>
        <p:nvSpPr>
          <p:cNvPr id="7" name="文本框 6"/>
          <p:cNvSpPr txBox="1"/>
          <p:nvPr/>
        </p:nvSpPr>
        <p:spPr>
          <a:xfrm>
            <a:off x="5750560" y="4070985"/>
            <a:ext cx="4909185" cy="368300"/>
          </a:xfrm>
          <a:prstGeom prst="rect">
            <a:avLst/>
          </a:prstGeom>
          <a:noFill/>
        </p:spPr>
        <p:txBody>
          <a:bodyPr wrap="square" rtlCol="0">
            <a:spAutoFit/>
          </a:bodyPr>
          <a:lstStyle/>
          <a:p>
            <a:r>
              <a:rPr lang="zh-CN" altLang="en-US" dirty="0">
                <a:solidFill>
                  <a:schemeClr val="bg1"/>
                </a:solidFill>
              </a:rPr>
              <a:t>MLP Head层：对于标签特征向量进行分类</a:t>
            </a:r>
            <a:endParaRPr lang="zh-CN" altLang="en-US" dirty="0">
              <a:solidFill>
                <a:schemeClr val="bg1"/>
              </a:solidFill>
            </a:endParaRPr>
          </a:p>
        </p:txBody>
      </p:sp>
      <p:sp>
        <p:nvSpPr>
          <p:cNvPr id="11" name="文本框 10"/>
          <p:cNvSpPr txBox="1"/>
          <p:nvPr/>
        </p:nvSpPr>
        <p:spPr>
          <a:xfrm>
            <a:off x="416906" y="6447234"/>
            <a:ext cx="8988358" cy="246221"/>
          </a:xfrm>
          <a:prstGeom prst="rect">
            <a:avLst/>
          </a:prstGeom>
          <a:noFill/>
        </p:spPr>
        <p:txBody>
          <a:bodyPr wrap="none" rtlCol="0">
            <a:spAutoFit/>
          </a:bodyPr>
          <a:lstStyle/>
          <a:p>
            <a:r>
              <a:rPr lang="zh-CN" altLang="en-US" sz="1000" dirty="0">
                <a:latin typeface="Roboto" panose="020F0502020204030204" pitchFamily="2" charset="0"/>
              </a:rPr>
              <a:t>图片来源：</a:t>
            </a:r>
            <a:r>
              <a:rPr lang="en-US" altLang="zh-CN" sz="1000" b="0" i="0" dirty="0" err="1">
                <a:effectLst/>
                <a:latin typeface="Roboto" panose="020F0502020204030204" pitchFamily="2" charset="0"/>
              </a:rPr>
              <a:t>Dosovitskiy</a:t>
            </a:r>
            <a:r>
              <a:rPr lang="en-US" altLang="zh-CN" sz="1000" b="0" i="0" dirty="0">
                <a:effectLst/>
                <a:latin typeface="Roboto" panose="020F0502020204030204" pitchFamily="2" charset="0"/>
              </a:rPr>
              <a:t>, Alexey et al. “An Image is Worth 16x16 Words: Transformers for Image Recognition at Scale.” </a:t>
            </a:r>
            <a:r>
              <a:rPr lang="en-US" altLang="zh-CN" sz="1000" b="0" i="1" dirty="0" err="1">
                <a:effectLst/>
                <a:latin typeface="Roboto" panose="020F0502020204030204" pitchFamily="2" charset="0"/>
              </a:rPr>
              <a:t>ArXiv</a:t>
            </a:r>
            <a:r>
              <a:rPr lang="en-US" altLang="zh-CN" sz="1000" b="0" i="0" dirty="0">
                <a:effectLst/>
                <a:latin typeface="Roboto" panose="020F0502020204030204" pitchFamily="2" charset="0"/>
              </a:rPr>
              <a:t> abs/2010.11929 (2020): n. </a:t>
            </a:r>
            <a:r>
              <a:rPr lang="en-US" altLang="zh-CN" sz="1000" b="0" i="0" dirty="0" err="1">
                <a:effectLst/>
                <a:latin typeface="Roboto" panose="020F0502020204030204" pitchFamily="2" charset="0"/>
              </a:rPr>
              <a:t>pag</a:t>
            </a:r>
            <a:r>
              <a:rPr lang="en-US" altLang="zh-CN" sz="1000" b="0" i="0" dirty="0">
                <a:effectLst/>
                <a:latin typeface="Roboto" panose="020F0502020204030204" pitchFamily="2" charset="0"/>
              </a:rPr>
              <a:t>.</a:t>
            </a:r>
            <a:endParaRPr lang="zh-CN" altLang="en-US" sz="1000" dirty="0"/>
          </a:p>
        </p:txBody>
      </p:sp>
    </p:spTree>
    <p:custDataLst>
      <p:tags r:id="rId6"/>
    </p:custData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9" name="组合 18"/>
          <p:cNvGrpSpPr/>
          <p:nvPr/>
        </p:nvGrpSpPr>
        <p:grpSpPr>
          <a:xfrm>
            <a:off x="616585" y="-214630"/>
            <a:ext cx="11897360" cy="6405245"/>
            <a:chOff x="1691" y="694"/>
            <a:chExt cx="18736" cy="10087"/>
          </a:xfrm>
        </p:grpSpPr>
        <p:pic>
          <p:nvPicPr>
            <p:cNvPr id="6" name="图片 5" descr="img_0157"/>
            <p:cNvPicPr>
              <a:picLocks noChangeAspect="1"/>
            </p:cNvPicPr>
            <p:nvPr/>
          </p:nvPicPr>
          <p:blipFill>
            <a:blip r:embed="rId1"/>
            <a:srcRect l="13491" t="39666" r="39785"/>
            <a:stretch>
              <a:fillRect/>
            </a:stretch>
          </p:blipFill>
          <p:spPr>
            <a:xfrm rot="1080000">
              <a:off x="13081" y="694"/>
              <a:ext cx="7346" cy="6320"/>
            </a:xfrm>
            <a:prstGeom prst="rect">
              <a:avLst/>
            </a:prstGeom>
          </p:spPr>
        </p:pic>
        <p:sp>
          <p:nvSpPr>
            <p:cNvPr id="5" name="矩形 4"/>
            <p:cNvSpPr>
              <a:spLocks noChangeAspect="1"/>
            </p:cNvSpPr>
            <p:nvPr/>
          </p:nvSpPr>
          <p:spPr>
            <a:xfrm>
              <a:off x="1691" y="2385"/>
              <a:ext cx="6816" cy="8396"/>
            </a:xfrm>
            <a:prstGeom prst="rect">
              <a:avLst/>
            </a:prstGeom>
            <a:solidFill>
              <a:schemeClr val="bg1"/>
            </a:solidFill>
            <a:ln w="38100" cmpd="sng">
              <a:solidFill>
                <a:srgbClr val="AE4949"/>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5" name="文本框 14"/>
          <p:cNvSpPr txBox="1"/>
          <p:nvPr/>
        </p:nvSpPr>
        <p:spPr>
          <a:xfrm>
            <a:off x="5669280" y="2323465"/>
            <a:ext cx="5808980" cy="3775710"/>
          </a:xfrm>
          <a:prstGeom prst="rect">
            <a:avLst/>
          </a:prstGeom>
          <a:noFill/>
        </p:spPr>
        <p:txBody>
          <a:bodyPr wrap="square" rtlCol="0">
            <a:noAutofit/>
          </a:bodyPr>
          <a:lstStyle/>
          <a:p>
            <a:pPr algn="l"/>
            <a:r>
              <a:rPr lang="zh-CN" sz="2400">
                <a:solidFill>
                  <a:srgbClr val="AE4949"/>
                </a:solidFill>
                <a:latin typeface="微软雅黑" panose="020B0503020204020204" charset="-122"/>
                <a:ea typeface="微软雅黑" panose="020B0503020204020204" charset="-122"/>
                <a:cs typeface="微软雅黑" panose="020B0503020204020204" charset="-122"/>
              </a:rPr>
              <a:t>通过卷积层来实现图片识别（卷积核个数为 </a:t>
            </a:r>
            <a:r>
              <a:rPr lang="en-US" altLang="zh-CN" sz="2400">
                <a:solidFill>
                  <a:srgbClr val="AE4949"/>
                </a:solidFill>
                <a:latin typeface="微软雅黑" panose="020B0503020204020204" charset="-122"/>
                <a:ea typeface="微软雅黑" panose="020B0503020204020204" charset="-122"/>
                <a:cs typeface="微软雅黑" panose="020B0503020204020204" charset="-122"/>
              </a:rPr>
              <a:t>1024</a:t>
            </a:r>
            <a:r>
              <a:rPr lang="zh-CN" altLang="en-US" sz="2400">
                <a:solidFill>
                  <a:srgbClr val="AE4949"/>
                </a:solidFill>
                <a:latin typeface="微软雅黑" panose="020B0503020204020204" charset="-122"/>
                <a:ea typeface="微软雅黑" panose="020B0503020204020204" charset="-122"/>
                <a:cs typeface="微软雅黑" panose="020B0503020204020204" charset="-122"/>
              </a:rPr>
              <a:t>）</a:t>
            </a:r>
            <a:r>
              <a:rPr lang="zh-CN" sz="2400">
                <a:solidFill>
                  <a:srgbClr val="AE4949"/>
                </a:solidFill>
                <a:latin typeface="微软雅黑" panose="020B0503020204020204" charset="-122"/>
                <a:ea typeface="微软雅黑" panose="020B0503020204020204" charset="-122"/>
                <a:cs typeface="微软雅黑" panose="020B0503020204020204" charset="-122"/>
              </a:rPr>
              <a:t>每个 token 向量长度为 768</a:t>
            </a:r>
            <a:endParaRPr lang="zh-CN" sz="2400">
              <a:solidFill>
                <a:srgbClr val="AE4949"/>
              </a:solidFill>
              <a:latin typeface="微软雅黑" panose="020B0503020204020204" charset="-122"/>
              <a:ea typeface="微软雅黑" panose="020B0503020204020204" charset="-122"/>
              <a:cs typeface="微软雅黑" panose="020B0503020204020204" charset="-122"/>
            </a:endParaRPr>
          </a:p>
          <a:p>
            <a:pPr algn="l"/>
            <a:endParaRPr lang="zh-CN" sz="2400">
              <a:solidFill>
                <a:srgbClr val="AE4949"/>
              </a:solidFill>
              <a:latin typeface="微软雅黑" panose="020B0503020204020204" charset="-122"/>
              <a:ea typeface="微软雅黑" panose="020B0503020204020204" charset="-122"/>
              <a:cs typeface="微软雅黑" panose="020B0503020204020204" charset="-122"/>
            </a:endParaRPr>
          </a:p>
          <a:p>
            <a:pPr algn="l"/>
            <a:r>
              <a:rPr lang="zh-CN" sz="2400">
                <a:solidFill>
                  <a:srgbClr val="AE4949"/>
                </a:solidFill>
                <a:latin typeface="微软雅黑" panose="020B0503020204020204" charset="-122"/>
                <a:ea typeface="微软雅黑" panose="020B0503020204020204" charset="-122"/>
                <a:cs typeface="微软雅黑" panose="020B0503020204020204" charset="-122"/>
              </a:rPr>
              <a:t>此外我们还需要拼接上一个</a:t>
            </a:r>
            <a:r>
              <a:rPr lang="en-US" altLang="zh-CN" sz="2400">
                <a:solidFill>
                  <a:srgbClr val="AE4949"/>
                </a:solidFill>
                <a:latin typeface="微软雅黑" panose="020B0503020204020204" charset="-122"/>
                <a:ea typeface="微软雅黑" panose="020B0503020204020204" charset="-122"/>
                <a:cs typeface="微软雅黑" panose="020B0503020204020204" charset="-122"/>
              </a:rPr>
              <a:t>class</a:t>
            </a:r>
            <a:r>
              <a:rPr lang="zh-CN" sz="2400">
                <a:solidFill>
                  <a:srgbClr val="AE4949"/>
                </a:solidFill>
                <a:latin typeface="微软雅黑" panose="020B0503020204020204" charset="-122"/>
                <a:ea typeface="微软雅黑" panose="020B0503020204020204" charset="-122"/>
                <a:cs typeface="微软雅黑" panose="020B0503020204020204" charset="-122"/>
              </a:rPr>
              <a:t>的 token。</a:t>
            </a:r>
            <a:endParaRPr lang="zh-CN" sz="2400">
              <a:solidFill>
                <a:srgbClr val="AE4949"/>
              </a:solidFill>
              <a:latin typeface="微软雅黑" panose="020B0503020204020204" charset="-122"/>
              <a:ea typeface="微软雅黑" panose="020B0503020204020204" charset="-122"/>
              <a:cs typeface="微软雅黑" panose="020B0503020204020204" charset="-122"/>
            </a:endParaRPr>
          </a:p>
          <a:p>
            <a:pPr algn="l"/>
            <a:endParaRPr lang="zh-CN" sz="2400">
              <a:solidFill>
                <a:srgbClr val="AE4949"/>
              </a:solidFill>
              <a:latin typeface="微软雅黑" panose="020B0503020204020204" charset="-122"/>
              <a:ea typeface="微软雅黑" panose="020B0503020204020204" charset="-122"/>
              <a:cs typeface="微软雅黑" panose="020B0503020204020204" charset="-122"/>
            </a:endParaRPr>
          </a:p>
          <a:p>
            <a:pPr algn="l"/>
            <a:r>
              <a:rPr lang="zh-CN" sz="2400">
                <a:solidFill>
                  <a:srgbClr val="AE4949"/>
                </a:solidFill>
                <a:latin typeface="微软雅黑" panose="020B0503020204020204" charset="-122"/>
                <a:ea typeface="微软雅黑" panose="020B0503020204020204" charset="-122"/>
                <a:cs typeface="微软雅黑" panose="020B0503020204020204" charset="-122"/>
              </a:rPr>
              <a:t>之后利用位置编码 Position Embedding: 直接叠加到各个向量特征上。</a:t>
            </a:r>
            <a:endParaRPr lang="zh-CN" sz="2400">
              <a:solidFill>
                <a:srgbClr val="AE4949"/>
              </a:solidFill>
              <a:latin typeface="微软雅黑" panose="020B0503020204020204" charset="-122"/>
              <a:ea typeface="微软雅黑" panose="020B0503020204020204" charset="-122"/>
              <a:cs typeface="微软雅黑" panose="020B0503020204020204" charset="-122"/>
            </a:endParaRPr>
          </a:p>
        </p:txBody>
      </p:sp>
      <p:pic>
        <p:nvPicPr>
          <p:cNvPr id="16" name="图片 15" descr="img_0148"/>
          <p:cNvPicPr>
            <a:picLocks noChangeAspect="1"/>
          </p:cNvPicPr>
          <p:nvPr/>
        </p:nvPicPr>
        <p:blipFill>
          <a:blip r:embed="rId2"/>
          <a:srcRect l="31063" r="38053" b="37010"/>
          <a:stretch>
            <a:fillRect/>
          </a:stretch>
        </p:blipFill>
        <p:spPr>
          <a:xfrm>
            <a:off x="33655" y="-204470"/>
            <a:ext cx="878205" cy="1193165"/>
          </a:xfrm>
          <a:prstGeom prst="rect">
            <a:avLst/>
          </a:prstGeom>
        </p:spPr>
      </p:pic>
      <p:sp>
        <p:nvSpPr>
          <p:cNvPr id="17" name="文本框 16"/>
          <p:cNvSpPr txBox="1"/>
          <p:nvPr/>
        </p:nvSpPr>
        <p:spPr>
          <a:xfrm>
            <a:off x="911860" y="302895"/>
            <a:ext cx="4280535" cy="460375"/>
          </a:xfrm>
          <a:prstGeom prst="rect">
            <a:avLst/>
          </a:prstGeom>
          <a:noFill/>
        </p:spPr>
        <p:txBody>
          <a:bodyPr wrap="square" rtlCol="0">
            <a:spAutoFit/>
          </a:bodyPr>
          <a:lstStyle/>
          <a:p>
            <a:pPr algn="l"/>
            <a:r>
              <a:rPr lang="zh-CN" sz="2400" b="1" dirty="0">
                <a:solidFill>
                  <a:srgbClr val="AE4949"/>
                </a:solidFill>
                <a:latin typeface="微软雅黑" panose="020B0503020204020204" charset="-122"/>
                <a:ea typeface="微软雅黑" panose="020B0503020204020204" charset="-122"/>
                <a:cs typeface="微软雅黑" panose="020B0503020204020204" charset="-122"/>
              </a:rPr>
              <a:t>第</a:t>
            </a:r>
            <a:r>
              <a:rPr lang="zh-CN" altLang="en-US" sz="2400" b="1" dirty="0">
                <a:solidFill>
                  <a:srgbClr val="AE4949"/>
                </a:solidFill>
                <a:latin typeface="微软雅黑" panose="020B0503020204020204" charset="-122"/>
                <a:ea typeface="微软雅黑" panose="020B0503020204020204" charset="-122"/>
                <a:cs typeface="微软雅黑" panose="020B0503020204020204" charset="-122"/>
              </a:rPr>
              <a:t>二</a:t>
            </a:r>
            <a:r>
              <a:rPr lang="zh-CN" sz="2400" b="1" dirty="0">
                <a:solidFill>
                  <a:srgbClr val="AE4949"/>
                </a:solidFill>
                <a:latin typeface="微软雅黑" panose="020B0503020204020204" charset="-122"/>
                <a:ea typeface="微软雅黑" panose="020B0503020204020204" charset="-122"/>
                <a:cs typeface="微软雅黑" panose="020B0503020204020204" charset="-122"/>
              </a:rPr>
              <a:t>章 · </a:t>
            </a:r>
            <a:r>
              <a:rPr lang="zh-CN" sz="2400" b="1" dirty="0">
                <a:solidFill>
                  <a:srgbClr val="AE4949"/>
                </a:solidFill>
                <a:latin typeface="微软雅黑" panose="020B0503020204020204" charset="-122"/>
                <a:ea typeface="微软雅黑" panose="020B0503020204020204" charset="-122"/>
                <a:cs typeface="微软雅黑" panose="020B0503020204020204" charset="-122"/>
                <a:sym typeface="+mn-ea"/>
              </a:rPr>
              <a:t>Embedding 层</a:t>
            </a:r>
            <a:endParaRPr lang="zh-CN" sz="2400" b="1" dirty="0">
              <a:solidFill>
                <a:srgbClr val="AE4949"/>
              </a:solidFill>
              <a:latin typeface="微软雅黑" panose="020B0503020204020204" charset="-122"/>
              <a:ea typeface="微软雅黑" panose="020B0503020204020204" charset="-122"/>
              <a:cs typeface="微软雅黑" panose="020B0503020204020204" charset="-122"/>
              <a:sym typeface="+mn-ea"/>
            </a:endParaRPr>
          </a:p>
        </p:txBody>
      </p:sp>
      <p:pic>
        <p:nvPicPr>
          <p:cNvPr id="3" name="图片 2"/>
          <p:cNvPicPr>
            <a:picLocks noChangeAspect="1"/>
          </p:cNvPicPr>
          <p:nvPr>
            <p:custDataLst>
              <p:tags r:id="rId3"/>
            </p:custDataLst>
          </p:nvPr>
        </p:nvPicPr>
        <p:blipFill>
          <a:blip r:embed="rId4"/>
          <a:stretch>
            <a:fillRect/>
          </a:stretch>
        </p:blipFill>
        <p:spPr>
          <a:xfrm>
            <a:off x="615950" y="989330"/>
            <a:ext cx="4251960" cy="5109845"/>
          </a:xfrm>
          <a:prstGeom prst="rect">
            <a:avLst/>
          </a:prstGeom>
        </p:spPr>
      </p:pic>
    </p:spTree>
    <p:custDataLst>
      <p:tags r:id="rId5"/>
    </p:custData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文本框 14"/>
          <p:cNvSpPr txBox="1"/>
          <p:nvPr/>
        </p:nvSpPr>
        <p:spPr>
          <a:xfrm>
            <a:off x="775335" y="1037590"/>
            <a:ext cx="5292090" cy="829945"/>
          </a:xfrm>
          <a:prstGeom prst="rect">
            <a:avLst/>
          </a:prstGeom>
          <a:noFill/>
        </p:spPr>
        <p:txBody>
          <a:bodyPr wrap="square" rtlCol="0">
            <a:spAutoFit/>
          </a:bodyPr>
          <a:lstStyle/>
          <a:p>
            <a:pPr algn="l"/>
            <a:r>
              <a:rPr lang="zh-CN" sz="2400" b="1">
                <a:solidFill>
                  <a:srgbClr val="AE4949"/>
                </a:solidFill>
                <a:latin typeface="微软雅黑" panose="020B0503020204020204" charset="-122"/>
                <a:ea typeface="微软雅黑" panose="020B0503020204020204" charset="-122"/>
                <a:cs typeface="微软雅黑" panose="020B0503020204020204" charset="-122"/>
                <a:sym typeface="+mn-ea"/>
              </a:rPr>
              <a:t>Transformer Encoder 就是将 Encoder Block 重复堆叠 L 次。</a:t>
            </a:r>
            <a:endParaRPr lang="zh-CN" altLang="en-US" sz="2400">
              <a:solidFill>
                <a:srgbClr val="AE4949"/>
              </a:solidFill>
              <a:latin typeface="微软雅黑" panose="020B0503020204020204" charset="-122"/>
              <a:ea typeface="微软雅黑" panose="020B0503020204020204" charset="-122"/>
              <a:cs typeface="微软雅黑" panose="020B0503020204020204" charset="-122"/>
            </a:endParaRPr>
          </a:p>
        </p:txBody>
      </p:sp>
      <p:pic>
        <p:nvPicPr>
          <p:cNvPr id="16" name="图片 15" descr="img_0148"/>
          <p:cNvPicPr>
            <a:picLocks noChangeAspect="1"/>
          </p:cNvPicPr>
          <p:nvPr/>
        </p:nvPicPr>
        <p:blipFill>
          <a:blip r:embed="rId1"/>
          <a:srcRect l="31063" r="38053" b="37010"/>
          <a:stretch>
            <a:fillRect/>
          </a:stretch>
        </p:blipFill>
        <p:spPr>
          <a:xfrm>
            <a:off x="33655" y="-219710"/>
            <a:ext cx="878205" cy="1193165"/>
          </a:xfrm>
          <a:prstGeom prst="rect">
            <a:avLst/>
          </a:prstGeom>
        </p:spPr>
      </p:pic>
      <p:sp>
        <p:nvSpPr>
          <p:cNvPr id="17" name="文本框 16"/>
          <p:cNvSpPr txBox="1"/>
          <p:nvPr/>
        </p:nvSpPr>
        <p:spPr>
          <a:xfrm>
            <a:off x="911860" y="287655"/>
            <a:ext cx="5234305" cy="460375"/>
          </a:xfrm>
          <a:prstGeom prst="rect">
            <a:avLst/>
          </a:prstGeom>
          <a:noFill/>
        </p:spPr>
        <p:txBody>
          <a:bodyPr wrap="square" rtlCol="0">
            <a:spAutoFit/>
          </a:bodyPr>
          <a:lstStyle/>
          <a:p>
            <a:pPr algn="l"/>
            <a:r>
              <a:rPr lang="zh-CN" sz="2400" b="1" dirty="0">
                <a:solidFill>
                  <a:srgbClr val="AE4949"/>
                </a:solidFill>
                <a:latin typeface="微软雅黑" panose="020B0503020204020204" charset="-122"/>
                <a:ea typeface="微软雅黑" panose="020B0503020204020204" charset="-122"/>
                <a:cs typeface="微软雅黑" panose="020B0503020204020204" charset="-122"/>
              </a:rPr>
              <a:t>第</a:t>
            </a:r>
            <a:r>
              <a:rPr lang="zh-CN" altLang="en-US" sz="2400" b="1" dirty="0">
                <a:solidFill>
                  <a:srgbClr val="AE4949"/>
                </a:solidFill>
                <a:latin typeface="微软雅黑" panose="020B0503020204020204" charset="-122"/>
                <a:ea typeface="微软雅黑" panose="020B0503020204020204" charset="-122"/>
                <a:cs typeface="微软雅黑" panose="020B0503020204020204" charset="-122"/>
              </a:rPr>
              <a:t>二</a:t>
            </a:r>
            <a:r>
              <a:rPr lang="zh-CN" sz="2400" b="1" dirty="0">
                <a:solidFill>
                  <a:srgbClr val="AE4949"/>
                </a:solidFill>
                <a:latin typeface="微软雅黑" panose="020B0503020204020204" charset="-122"/>
                <a:ea typeface="微软雅黑" panose="020B0503020204020204" charset="-122"/>
                <a:cs typeface="微软雅黑" panose="020B0503020204020204" charset="-122"/>
              </a:rPr>
              <a:t>章 </a:t>
            </a:r>
            <a:r>
              <a:rPr lang="en-US" altLang="zh-CN" sz="2400" b="1" dirty="0">
                <a:solidFill>
                  <a:srgbClr val="AE4949"/>
                </a:solidFill>
                <a:latin typeface="微软雅黑" panose="020B0503020204020204" charset="-122"/>
                <a:ea typeface="微软雅黑" panose="020B0503020204020204" charset="-122"/>
                <a:cs typeface="微软雅黑" panose="020B0503020204020204" charset="-122"/>
              </a:rPr>
              <a:t>· </a:t>
            </a:r>
            <a:r>
              <a:rPr lang="zh-CN" sz="2400" b="1" dirty="0">
                <a:solidFill>
                  <a:srgbClr val="AE4949"/>
                </a:solidFill>
                <a:latin typeface="微软雅黑" panose="020B0503020204020204" charset="-122"/>
                <a:ea typeface="微软雅黑" panose="020B0503020204020204" charset="-122"/>
                <a:cs typeface="微软雅黑" panose="020B0503020204020204" charset="-122"/>
                <a:sym typeface="+mn-ea"/>
              </a:rPr>
              <a:t>Transformer Encoder 层</a:t>
            </a:r>
            <a:endParaRPr lang="zh-CN" sz="2400" b="1" dirty="0">
              <a:solidFill>
                <a:srgbClr val="AE4949"/>
              </a:solidFill>
              <a:latin typeface="微软雅黑" panose="020B0503020204020204" charset="-122"/>
              <a:ea typeface="微软雅黑" panose="020B0503020204020204" charset="-122"/>
              <a:cs typeface="微软雅黑" panose="020B0503020204020204" charset="-122"/>
            </a:endParaRPr>
          </a:p>
        </p:txBody>
      </p:sp>
      <p:pic>
        <p:nvPicPr>
          <p:cNvPr id="2" name="图片 1"/>
          <p:cNvPicPr>
            <a:picLocks noChangeAspect="1"/>
          </p:cNvPicPr>
          <p:nvPr>
            <p:custDataLst>
              <p:tags r:id="rId2"/>
            </p:custDataLst>
          </p:nvPr>
        </p:nvPicPr>
        <p:blipFill>
          <a:blip r:embed="rId3"/>
          <a:stretch>
            <a:fillRect/>
          </a:stretch>
        </p:blipFill>
        <p:spPr>
          <a:xfrm>
            <a:off x="6238875" y="748030"/>
            <a:ext cx="2767330" cy="1408430"/>
          </a:xfrm>
          <a:prstGeom prst="rect">
            <a:avLst/>
          </a:prstGeom>
        </p:spPr>
      </p:pic>
      <p:pic>
        <p:nvPicPr>
          <p:cNvPr id="3" name="图片 2"/>
          <p:cNvPicPr>
            <a:picLocks noChangeAspect="1"/>
          </p:cNvPicPr>
          <p:nvPr>
            <p:custDataLst>
              <p:tags r:id="rId4"/>
            </p:custDataLst>
          </p:nvPr>
        </p:nvPicPr>
        <p:blipFill>
          <a:blip r:embed="rId5"/>
          <a:stretch>
            <a:fillRect/>
          </a:stretch>
        </p:blipFill>
        <p:spPr>
          <a:xfrm>
            <a:off x="9098280" y="287655"/>
            <a:ext cx="3028950" cy="4905375"/>
          </a:xfrm>
          <a:prstGeom prst="rect">
            <a:avLst/>
          </a:prstGeom>
        </p:spPr>
      </p:pic>
      <p:sp>
        <p:nvSpPr>
          <p:cNvPr id="4" name="文本框 3"/>
          <p:cNvSpPr txBox="1"/>
          <p:nvPr/>
        </p:nvSpPr>
        <p:spPr>
          <a:xfrm>
            <a:off x="6417310" y="221615"/>
            <a:ext cx="2149475" cy="645160"/>
          </a:xfrm>
          <a:prstGeom prst="rect">
            <a:avLst/>
          </a:prstGeom>
          <a:noFill/>
        </p:spPr>
        <p:txBody>
          <a:bodyPr wrap="square" rtlCol="0">
            <a:spAutoFit/>
          </a:bodyPr>
          <a:lstStyle/>
          <a:p>
            <a:pPr algn="l">
              <a:buClrTx/>
              <a:buSzTx/>
              <a:buFontTx/>
            </a:pPr>
            <a:r>
              <a:rPr lang="zh-CN">
                <a:solidFill>
                  <a:srgbClr val="AE4949"/>
                </a:solidFill>
                <a:latin typeface="微软雅黑" panose="020B0503020204020204" charset="-122"/>
                <a:ea typeface="微软雅黑" panose="020B0503020204020204" charset="-122"/>
                <a:cs typeface="微软雅黑" panose="020B0503020204020204" charset="-122"/>
              </a:rPr>
              <a:t>tra</a:t>
            </a:r>
            <a:r>
              <a:rPr lang="zh-CN" sz="1800">
                <a:solidFill>
                  <a:srgbClr val="AE4949"/>
                </a:solidFill>
                <a:latin typeface="微软雅黑" panose="020B0503020204020204" charset="-122"/>
                <a:ea typeface="微软雅黑" panose="020B0503020204020204" charset="-122"/>
                <a:cs typeface="微软雅黑" panose="020B0503020204020204" charset="-122"/>
              </a:rPr>
              <a:t>nsformer</a:t>
            </a:r>
            <a:r>
              <a:rPr lang="zh-CN">
                <a:solidFill>
                  <a:srgbClr val="AE4949"/>
                </a:solidFill>
                <a:latin typeface="微软雅黑" panose="020B0503020204020204" charset="-122"/>
                <a:ea typeface="微软雅黑" panose="020B0503020204020204" charset="-122"/>
                <a:cs typeface="微软雅黑" panose="020B0503020204020204" charset="-122"/>
              </a:rPr>
              <a:t> Encoder:</a:t>
            </a:r>
            <a:endParaRPr lang="zh-CN">
              <a:solidFill>
                <a:srgbClr val="AE4949"/>
              </a:solidFill>
              <a:latin typeface="微软雅黑" panose="020B0503020204020204" charset="-122"/>
              <a:ea typeface="微软雅黑" panose="020B0503020204020204" charset="-122"/>
              <a:cs typeface="微软雅黑" panose="020B0503020204020204" charset="-122"/>
            </a:endParaRPr>
          </a:p>
        </p:txBody>
      </p:sp>
      <p:pic>
        <p:nvPicPr>
          <p:cNvPr id="7" name="图片 6"/>
          <p:cNvPicPr>
            <a:picLocks noChangeAspect="1"/>
          </p:cNvPicPr>
          <p:nvPr>
            <p:custDataLst>
              <p:tags r:id="rId6"/>
            </p:custDataLst>
          </p:nvPr>
        </p:nvPicPr>
        <p:blipFill>
          <a:blip r:embed="rId7"/>
          <a:stretch>
            <a:fillRect/>
          </a:stretch>
        </p:blipFill>
        <p:spPr>
          <a:xfrm>
            <a:off x="6322695" y="2582545"/>
            <a:ext cx="2916555" cy="3583940"/>
          </a:xfrm>
          <a:prstGeom prst="rect">
            <a:avLst/>
          </a:prstGeom>
        </p:spPr>
      </p:pic>
      <p:sp>
        <p:nvSpPr>
          <p:cNvPr id="9" name="文本框 8"/>
          <p:cNvSpPr txBox="1"/>
          <p:nvPr/>
        </p:nvSpPr>
        <p:spPr>
          <a:xfrm>
            <a:off x="911860" y="2054225"/>
            <a:ext cx="4341495" cy="1753235"/>
          </a:xfrm>
          <a:prstGeom prst="rect">
            <a:avLst/>
          </a:prstGeom>
          <a:noFill/>
        </p:spPr>
        <p:txBody>
          <a:bodyPr wrap="square" rtlCol="0">
            <a:spAutoFit/>
          </a:bodyPr>
          <a:lstStyle/>
          <a:p>
            <a:pPr algn="l">
              <a:buClrTx/>
              <a:buSzTx/>
              <a:buFontTx/>
            </a:pPr>
            <a:r>
              <a:rPr lang="zh-CN" sz="1800">
                <a:solidFill>
                  <a:srgbClr val="AE4949"/>
                </a:solidFill>
                <a:latin typeface="微软雅黑" panose="020B0503020204020204" charset="-122"/>
                <a:ea typeface="微软雅黑" panose="020B0503020204020204" charset="-122"/>
                <a:cs typeface="微软雅黑" panose="020B0503020204020204" charset="-122"/>
              </a:rPr>
              <a:t>Encoder Block：原始的 Transformer 先 Attention 再 Norm，这个先 Norm 再操作。经过 LN 后经过 Multi-Head Attention，然后源码经过 Dropout 层，然后之后经过 LN，MLP Block，Dropout/DropPath 。</a:t>
            </a:r>
            <a:endParaRPr lang="zh-CN" sz="1800">
              <a:solidFill>
                <a:srgbClr val="AE4949"/>
              </a:solidFill>
              <a:latin typeface="微软雅黑" panose="020B0503020204020204" charset="-122"/>
              <a:ea typeface="微软雅黑" panose="020B0503020204020204" charset="-122"/>
              <a:cs typeface="微软雅黑" panose="020B0503020204020204" charset="-122"/>
            </a:endParaRPr>
          </a:p>
        </p:txBody>
      </p:sp>
      <p:sp>
        <p:nvSpPr>
          <p:cNvPr id="10" name="文本框 9"/>
          <p:cNvSpPr txBox="1"/>
          <p:nvPr/>
        </p:nvSpPr>
        <p:spPr>
          <a:xfrm>
            <a:off x="925830" y="4079875"/>
            <a:ext cx="4094480" cy="2030095"/>
          </a:xfrm>
          <a:prstGeom prst="rect">
            <a:avLst/>
          </a:prstGeom>
          <a:noFill/>
        </p:spPr>
        <p:txBody>
          <a:bodyPr wrap="square" rtlCol="0">
            <a:spAutoFit/>
          </a:bodyPr>
          <a:lstStyle/>
          <a:p>
            <a:r>
              <a:rPr lang="zh-CN">
                <a:solidFill>
                  <a:srgbClr val="AE4949"/>
                </a:solidFill>
                <a:latin typeface="微软雅黑" panose="020B0503020204020204" charset="-122"/>
                <a:ea typeface="微软雅黑" panose="020B0503020204020204" charset="-122"/>
                <a:cs typeface="微软雅黑" panose="020B0503020204020204" charset="-122"/>
              </a:rPr>
              <a:t>MLP Block 包括：一个全连接，GELU 激活函数，Dropout，全连接，Dropout。</a:t>
            </a:r>
            <a:endParaRPr lang="zh-CN">
              <a:solidFill>
                <a:srgbClr val="AE4949"/>
              </a:solidFill>
              <a:latin typeface="微软雅黑" panose="020B0503020204020204" charset="-122"/>
              <a:ea typeface="微软雅黑" panose="020B0503020204020204" charset="-122"/>
              <a:cs typeface="微软雅黑" panose="020B0503020204020204" charset="-122"/>
            </a:endParaRPr>
          </a:p>
          <a:p>
            <a:endParaRPr lang="zh-CN">
              <a:solidFill>
                <a:srgbClr val="AE4949"/>
              </a:solidFill>
              <a:latin typeface="微软雅黑" panose="020B0503020204020204" charset="-122"/>
              <a:ea typeface="微软雅黑" panose="020B0503020204020204" charset="-122"/>
              <a:cs typeface="微软雅黑" panose="020B0503020204020204" charset="-122"/>
            </a:endParaRPr>
          </a:p>
          <a:p>
            <a:r>
              <a:rPr lang="zh-CN">
                <a:solidFill>
                  <a:srgbClr val="AE4949"/>
                </a:solidFill>
                <a:latin typeface="微软雅黑" panose="020B0503020204020204" charset="-122"/>
                <a:ea typeface="微软雅黑" panose="020B0503020204020204" charset="-122"/>
                <a:cs typeface="微软雅黑" panose="020B0503020204020204" charset="-122"/>
              </a:rPr>
              <a:t>需要注意第一个全连接层的节点个数是输入向量长度的 4 倍，第二个全连接层会还原会原来的大小。</a:t>
            </a:r>
            <a:endParaRPr lang="zh-CN">
              <a:solidFill>
                <a:srgbClr val="AE4949"/>
              </a:solidFill>
              <a:latin typeface="微软雅黑" panose="020B0503020204020204" charset="-122"/>
              <a:ea typeface="微软雅黑" panose="020B0503020204020204" charset="-122"/>
              <a:cs typeface="微软雅黑" panose="020B0503020204020204" charset="-122"/>
            </a:endParaRPr>
          </a:p>
        </p:txBody>
      </p:sp>
    </p:spTree>
    <p:custDataLst>
      <p:tags r:id="rId8"/>
    </p:custData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9" name="组合 18"/>
          <p:cNvGrpSpPr/>
          <p:nvPr/>
        </p:nvGrpSpPr>
        <p:grpSpPr>
          <a:xfrm>
            <a:off x="-52070" y="859155"/>
            <a:ext cx="5244465" cy="7291705"/>
            <a:chOff x="638" y="2385"/>
            <a:chExt cx="8259" cy="11483"/>
          </a:xfrm>
        </p:grpSpPr>
        <p:pic>
          <p:nvPicPr>
            <p:cNvPr id="6" name="图片 5" descr="img_0157"/>
            <p:cNvPicPr>
              <a:picLocks noChangeAspect="1"/>
            </p:cNvPicPr>
            <p:nvPr/>
          </p:nvPicPr>
          <p:blipFill>
            <a:blip r:embed="rId1"/>
            <a:srcRect l="13491" t="39666" r="39785"/>
            <a:stretch>
              <a:fillRect/>
            </a:stretch>
          </p:blipFill>
          <p:spPr>
            <a:xfrm rot="1080000">
              <a:off x="638" y="7548"/>
              <a:ext cx="7346" cy="6320"/>
            </a:xfrm>
            <a:prstGeom prst="rect">
              <a:avLst/>
            </a:prstGeom>
          </p:spPr>
        </p:pic>
        <p:sp>
          <p:nvSpPr>
            <p:cNvPr id="5" name="矩形 4"/>
            <p:cNvSpPr>
              <a:spLocks noChangeAspect="1"/>
            </p:cNvSpPr>
            <p:nvPr/>
          </p:nvSpPr>
          <p:spPr>
            <a:xfrm>
              <a:off x="1691" y="2385"/>
              <a:ext cx="7206" cy="5076"/>
            </a:xfrm>
            <a:prstGeom prst="rect">
              <a:avLst/>
            </a:prstGeom>
            <a:solidFill>
              <a:schemeClr val="bg1"/>
            </a:solidFill>
            <a:ln w="38100" cmpd="sng">
              <a:solidFill>
                <a:srgbClr val="AE4949"/>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5" name="文本框 14"/>
          <p:cNvSpPr txBox="1"/>
          <p:nvPr/>
        </p:nvSpPr>
        <p:spPr>
          <a:xfrm>
            <a:off x="5617210" y="988695"/>
            <a:ext cx="5808980" cy="3775710"/>
          </a:xfrm>
          <a:prstGeom prst="rect">
            <a:avLst/>
          </a:prstGeom>
          <a:noFill/>
        </p:spPr>
        <p:txBody>
          <a:bodyPr wrap="square" rtlCol="0">
            <a:noAutofit/>
          </a:bodyPr>
          <a:lstStyle/>
          <a:p>
            <a:pPr algn="l"/>
            <a:r>
              <a:rPr sz="2400">
                <a:solidFill>
                  <a:srgbClr val="AE4949"/>
                </a:solidFill>
                <a:latin typeface="微软雅黑" panose="020B0503020204020204" charset="-122"/>
                <a:ea typeface="微软雅黑" panose="020B0503020204020204" charset="-122"/>
                <a:cs typeface="微软雅黑" panose="020B0503020204020204" charset="-122"/>
              </a:rPr>
              <a:t>将 class 位置对应的输出</a:t>
            </a:r>
            <a:r>
              <a:rPr lang="zh-CN" sz="2400">
                <a:solidFill>
                  <a:srgbClr val="AE4949"/>
                </a:solidFill>
                <a:latin typeface="微软雅黑" panose="020B0503020204020204" charset="-122"/>
                <a:ea typeface="微软雅黑" panose="020B0503020204020204" charset="-122"/>
                <a:cs typeface="微软雅黑" panose="020B0503020204020204" charset="-122"/>
              </a:rPr>
              <a:t>进行切片然后</a:t>
            </a:r>
            <a:r>
              <a:rPr sz="2400">
                <a:solidFill>
                  <a:srgbClr val="AE4949"/>
                </a:solidFill>
                <a:latin typeface="微软雅黑" panose="020B0503020204020204" charset="-122"/>
                <a:ea typeface="微软雅黑" panose="020B0503020204020204" charset="-122"/>
                <a:cs typeface="微软雅黑" panose="020B0503020204020204" charset="-122"/>
              </a:rPr>
              <a:t>输入 MLP Head 进行预测分类输出</a:t>
            </a:r>
            <a:r>
              <a:rPr lang="zh-CN" sz="2400">
                <a:solidFill>
                  <a:srgbClr val="AE4949"/>
                </a:solidFill>
                <a:latin typeface="微软雅黑" panose="020B0503020204020204" charset="-122"/>
                <a:ea typeface="微软雅黑" panose="020B0503020204020204" charset="-122"/>
                <a:cs typeface="微软雅黑" panose="020B0503020204020204" charset="-122"/>
              </a:rPr>
              <a:t>。</a:t>
            </a:r>
            <a:endParaRPr lang="zh-CN" sz="2400">
              <a:solidFill>
                <a:srgbClr val="AE4949"/>
              </a:solidFill>
              <a:latin typeface="微软雅黑" panose="020B0503020204020204" charset="-122"/>
              <a:ea typeface="微软雅黑" panose="020B0503020204020204" charset="-122"/>
              <a:cs typeface="微软雅黑" panose="020B0503020204020204" charset="-122"/>
            </a:endParaRPr>
          </a:p>
          <a:p>
            <a:pPr algn="l"/>
            <a:endParaRPr sz="2400">
              <a:solidFill>
                <a:srgbClr val="AE4949"/>
              </a:solidFill>
              <a:latin typeface="微软雅黑" panose="020B0503020204020204" charset="-122"/>
              <a:ea typeface="微软雅黑" panose="020B0503020204020204" charset="-122"/>
              <a:cs typeface="微软雅黑" panose="020B0503020204020204" charset="-122"/>
            </a:endParaRPr>
          </a:p>
          <a:p>
            <a:pPr algn="l"/>
            <a:r>
              <a:rPr sz="2400">
                <a:solidFill>
                  <a:srgbClr val="AE4949"/>
                </a:solidFill>
                <a:latin typeface="微软雅黑" panose="020B0503020204020204" charset="-122"/>
                <a:ea typeface="微软雅黑" panose="020B0503020204020204" charset="-122"/>
                <a:cs typeface="微软雅黑" panose="020B0503020204020204" charset="-122"/>
              </a:rPr>
              <a:t>如果在预训练的时候，Pre-Logits 就是一个全连接层，tanh 激活函数。如果是在 自己的数据集上的时候训练的时候，可以不要这个 Pre-Logits。</a:t>
            </a:r>
            <a:endParaRPr sz="2400">
              <a:solidFill>
                <a:srgbClr val="AE4949"/>
              </a:solidFill>
              <a:latin typeface="微软雅黑" panose="020B0503020204020204" charset="-122"/>
              <a:ea typeface="微软雅黑" panose="020B0503020204020204" charset="-122"/>
              <a:cs typeface="微软雅黑" panose="020B0503020204020204" charset="-122"/>
            </a:endParaRPr>
          </a:p>
        </p:txBody>
      </p:sp>
      <p:pic>
        <p:nvPicPr>
          <p:cNvPr id="16" name="图片 15" descr="img_0148"/>
          <p:cNvPicPr>
            <a:picLocks noChangeAspect="1"/>
          </p:cNvPicPr>
          <p:nvPr/>
        </p:nvPicPr>
        <p:blipFill>
          <a:blip r:embed="rId2"/>
          <a:srcRect l="31063" r="38053" b="37010"/>
          <a:stretch>
            <a:fillRect/>
          </a:stretch>
        </p:blipFill>
        <p:spPr>
          <a:xfrm>
            <a:off x="33655" y="-204470"/>
            <a:ext cx="878205" cy="1193165"/>
          </a:xfrm>
          <a:prstGeom prst="rect">
            <a:avLst/>
          </a:prstGeom>
        </p:spPr>
      </p:pic>
      <p:sp>
        <p:nvSpPr>
          <p:cNvPr id="17" name="文本框 16"/>
          <p:cNvSpPr txBox="1"/>
          <p:nvPr/>
        </p:nvSpPr>
        <p:spPr>
          <a:xfrm>
            <a:off x="911860" y="302895"/>
            <a:ext cx="4280535" cy="460375"/>
          </a:xfrm>
          <a:prstGeom prst="rect">
            <a:avLst/>
          </a:prstGeom>
          <a:noFill/>
        </p:spPr>
        <p:txBody>
          <a:bodyPr wrap="square" rtlCol="0">
            <a:spAutoFit/>
          </a:bodyPr>
          <a:lstStyle/>
          <a:p>
            <a:pPr algn="l"/>
            <a:r>
              <a:rPr lang="zh-CN" sz="2400" b="1" dirty="0">
                <a:solidFill>
                  <a:srgbClr val="AE4949"/>
                </a:solidFill>
                <a:latin typeface="微软雅黑" panose="020B0503020204020204" charset="-122"/>
                <a:ea typeface="微软雅黑" panose="020B0503020204020204" charset="-122"/>
                <a:cs typeface="微软雅黑" panose="020B0503020204020204" charset="-122"/>
              </a:rPr>
              <a:t>第</a:t>
            </a:r>
            <a:r>
              <a:rPr lang="zh-CN" altLang="en-US" sz="2400" b="1" dirty="0">
                <a:solidFill>
                  <a:srgbClr val="AE4949"/>
                </a:solidFill>
                <a:latin typeface="微软雅黑" panose="020B0503020204020204" charset="-122"/>
                <a:ea typeface="微软雅黑" panose="020B0503020204020204" charset="-122"/>
                <a:cs typeface="微软雅黑" panose="020B0503020204020204" charset="-122"/>
              </a:rPr>
              <a:t>二</a:t>
            </a:r>
            <a:r>
              <a:rPr lang="zh-CN" sz="2400" b="1" dirty="0">
                <a:solidFill>
                  <a:srgbClr val="AE4949"/>
                </a:solidFill>
                <a:latin typeface="微软雅黑" panose="020B0503020204020204" charset="-122"/>
                <a:ea typeface="微软雅黑" panose="020B0503020204020204" charset="-122"/>
                <a:cs typeface="微软雅黑" panose="020B0503020204020204" charset="-122"/>
              </a:rPr>
              <a:t>章 · </a:t>
            </a:r>
            <a:r>
              <a:rPr lang="zh-CN" sz="2400" b="1" dirty="0">
                <a:solidFill>
                  <a:srgbClr val="AE4949"/>
                </a:solidFill>
                <a:latin typeface="微软雅黑" panose="020B0503020204020204" charset="-122"/>
                <a:ea typeface="微软雅黑" panose="020B0503020204020204" charset="-122"/>
                <a:cs typeface="微软雅黑" panose="020B0503020204020204" charset="-122"/>
                <a:sym typeface="+mn-ea"/>
              </a:rPr>
              <a:t>MLP Head 层</a:t>
            </a:r>
            <a:endParaRPr lang="zh-CN" sz="2400" b="1" dirty="0">
              <a:solidFill>
                <a:srgbClr val="AE4949"/>
              </a:solidFill>
              <a:latin typeface="微软雅黑" panose="020B0503020204020204" charset="-122"/>
              <a:ea typeface="微软雅黑" panose="020B0503020204020204" charset="-122"/>
              <a:cs typeface="微软雅黑" panose="020B0503020204020204" charset="-122"/>
              <a:sym typeface="+mn-ea"/>
            </a:endParaRPr>
          </a:p>
        </p:txBody>
      </p:sp>
      <p:pic>
        <p:nvPicPr>
          <p:cNvPr id="2" name="图片 1"/>
          <p:cNvPicPr>
            <a:picLocks noChangeAspect="1"/>
          </p:cNvPicPr>
          <p:nvPr>
            <p:custDataLst>
              <p:tags r:id="rId3"/>
            </p:custDataLst>
          </p:nvPr>
        </p:nvPicPr>
        <p:blipFill>
          <a:blip r:embed="rId4"/>
          <a:stretch>
            <a:fillRect/>
          </a:stretch>
        </p:blipFill>
        <p:spPr>
          <a:xfrm>
            <a:off x="678180" y="1100455"/>
            <a:ext cx="4440555" cy="2619375"/>
          </a:xfrm>
          <a:prstGeom prst="rect">
            <a:avLst/>
          </a:prstGeom>
        </p:spPr>
      </p:pic>
      <p:pic>
        <p:nvPicPr>
          <p:cNvPr id="4" name="图片 3"/>
          <p:cNvPicPr>
            <a:picLocks noChangeAspect="1"/>
          </p:cNvPicPr>
          <p:nvPr>
            <p:custDataLst>
              <p:tags r:id="rId5"/>
            </p:custDataLst>
          </p:nvPr>
        </p:nvPicPr>
        <p:blipFill>
          <a:blip r:embed="rId6"/>
          <a:stretch>
            <a:fillRect/>
          </a:stretch>
        </p:blipFill>
        <p:spPr>
          <a:xfrm>
            <a:off x="5901055" y="3804920"/>
            <a:ext cx="5061585" cy="2750820"/>
          </a:xfrm>
          <a:prstGeom prst="rect">
            <a:avLst/>
          </a:prstGeom>
        </p:spPr>
      </p:pic>
    </p:spTree>
    <p:custDataLst>
      <p:tags r:id="rId7"/>
    </p:custDataLst>
  </p:cSld>
  <p:clrMapOvr>
    <a:masterClrMapping/>
  </p:clrMapOvr>
  <p:transition>
    <p:fade/>
  </p:transition>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00.xml><?xml version="1.0" encoding="utf-8"?>
<p:tagLst xmlns:p="http://schemas.openxmlformats.org/presentationml/2006/main">
  <p:tag name="KSO_WM_TEMPLATE_THUMBS_INDEX" val="1"/>
  <p:tag name="KSO_WM_SLIDE_ID" val="custom20187308_1"/>
  <p:tag name="KSO_WM_TEMPLATE_SUBCATEGORY" val="0"/>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187308"/>
  <p:tag name="KSO_WM_SLIDE_LAYOUT" val="a_b"/>
  <p:tag name="KSO_WM_SLIDE_LAYOUT_CNT" val="1_1"/>
</p:tagLst>
</file>

<file path=ppt/tags/tag101.xml><?xml version="1.0" encoding="utf-8"?>
<p:tagLst xmlns:p="http://schemas.openxmlformats.org/presentationml/2006/main">
  <p:tag name="KSO_WM_BEAUTIFY_FLAG" val=""/>
</p:tagLst>
</file>

<file path=ppt/tags/tag102.xml><?xml version="1.0" encoding="utf-8"?>
<p:tagLst xmlns:p="http://schemas.openxmlformats.org/presentationml/2006/main">
  <p:tag name="KSO_WM_BEAUTIFY_FLAG" val=""/>
</p:tagLst>
</file>

<file path=ppt/tags/tag103.xml><?xml version="1.0" encoding="utf-8"?>
<p:tagLst xmlns:p="http://schemas.openxmlformats.org/presentationml/2006/main">
  <p:tag name="KSO_WM_TEMPLATE_THUMBS_INDEX" val="1"/>
  <p:tag name="KSO_WM_SLIDE_ID" val="custom20187308_1"/>
  <p:tag name="KSO_WM_TEMPLATE_SUBCATEGORY" val="0"/>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187308"/>
  <p:tag name="KSO_WM_SLIDE_LAYOUT" val="a_b"/>
  <p:tag name="KSO_WM_SLIDE_LAYOUT_CNT" val="1_1"/>
</p:tagLst>
</file>

<file path=ppt/tags/tag104.xml><?xml version="1.0" encoding="utf-8"?>
<p:tagLst xmlns:p="http://schemas.openxmlformats.org/presentationml/2006/main">
  <p:tag name="KSO_WM_TEMPLATE_THUMBS_INDEX" val="1"/>
  <p:tag name="KSO_WM_SLIDE_ID" val="custom20187308_1"/>
  <p:tag name="KSO_WM_TEMPLATE_SUBCATEGORY" val="0"/>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187308"/>
  <p:tag name="KSO_WM_SLIDE_LAYOUT" val="a_b"/>
  <p:tag name="KSO_WM_SLIDE_LAYOUT_CNT" val="1_1"/>
</p:tagLst>
</file>

<file path=ppt/tags/tag105.xml><?xml version="1.0" encoding="utf-8"?>
<p:tagLst xmlns:p="http://schemas.openxmlformats.org/presentationml/2006/main">
  <p:tag name="KSO_WM_TEMPLATE_THUMBS_INDEX" val="1"/>
  <p:tag name="KSO_WM_SLIDE_ID" val="custom20187308_1"/>
  <p:tag name="KSO_WM_TEMPLATE_SUBCATEGORY" val="0"/>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187308"/>
  <p:tag name="KSO_WM_SLIDE_LAYOUT" val="a_b"/>
  <p:tag name="KSO_WM_SLIDE_LAYOUT_CNT" val="1_1"/>
</p:tagLst>
</file>

<file path=ppt/tags/tag106.xml><?xml version="1.0" encoding="utf-8"?>
<p:tagLst xmlns:p="http://schemas.openxmlformats.org/presentationml/2006/main">
  <p:tag name="KSO_WM_TEMPLATE_THUMBS_INDEX" val="1"/>
  <p:tag name="KSO_WM_SLIDE_ID" val="custom20187308_1"/>
  <p:tag name="KSO_WM_TEMPLATE_SUBCATEGORY" val="0"/>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187308"/>
  <p:tag name="KSO_WM_SLIDE_LAYOUT" val="a_b"/>
  <p:tag name="KSO_WM_SLIDE_LAYOUT_CNT" val="1_1"/>
</p:tagLst>
</file>

<file path=ppt/tags/tag107.xml><?xml version="1.0" encoding="utf-8"?>
<p:tagLst xmlns:p="http://schemas.openxmlformats.org/presentationml/2006/main">
  <p:tag name="KSO_WM_TEMPLATE_THUMBS_INDEX" val="1"/>
  <p:tag name="KSO_WM_SLIDE_ID" val="custom20187308_1"/>
  <p:tag name="KSO_WM_TEMPLATE_SUBCATEGORY" val="0"/>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187308"/>
  <p:tag name="KSO_WM_SLIDE_LAYOUT" val="a_b"/>
  <p:tag name="KSO_WM_SLIDE_LAYOUT_CNT" val="1_1"/>
</p:tagLst>
</file>

<file path=ppt/tags/tag108.xml><?xml version="1.0" encoding="utf-8"?>
<p:tagLst xmlns:p="http://schemas.openxmlformats.org/presentationml/2006/main">
  <p:tag name="KSO_WM_TEMPLATE_THUMBS_INDEX" val="1"/>
  <p:tag name="KSO_WM_SLIDE_ID" val="custom20187308_1"/>
  <p:tag name="KSO_WM_TEMPLATE_SUBCATEGORY" val="0"/>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187308"/>
  <p:tag name="KSO_WM_SLIDE_LAYOUT" val="a_b"/>
  <p:tag name="KSO_WM_SLIDE_LAYOUT_CNT" val="1_1"/>
</p:tagLst>
</file>

<file path=ppt/tags/tag109.xml><?xml version="1.0" encoding="utf-8"?>
<p:tagLst xmlns:p="http://schemas.openxmlformats.org/presentationml/2006/main">
  <p:tag name="KSO_WM_BEAUTIFY_FLAG" val=""/>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10.xml><?xml version="1.0" encoding="utf-8"?>
<p:tagLst xmlns:p="http://schemas.openxmlformats.org/presentationml/2006/main">
  <p:tag name="KSO_WM_TEMPLATE_THUMBS_INDEX" val="1"/>
  <p:tag name="KSO_WM_SLIDE_ID" val="custom20187308_1"/>
  <p:tag name="KSO_WM_TEMPLATE_SUBCATEGORY" val="0"/>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187308"/>
  <p:tag name="KSO_WM_SLIDE_LAYOUT" val="a_b"/>
  <p:tag name="KSO_WM_SLIDE_LAYOUT_CNT" val="1_1"/>
</p:tagLst>
</file>

<file path=ppt/tags/tag111.xml><?xml version="1.0" encoding="utf-8"?>
<p:tagLst xmlns:p="http://schemas.openxmlformats.org/presentationml/2006/main">
  <p:tag name="KSO_WM_BEAUTIFY_FLAG" val=""/>
</p:tagLst>
</file>

<file path=ppt/tags/tag112.xml><?xml version="1.0" encoding="utf-8"?>
<p:tagLst xmlns:p="http://schemas.openxmlformats.org/presentationml/2006/main">
  <p:tag name="KSO_WM_TEMPLATE_THUMBS_INDEX" val="1"/>
  <p:tag name="KSO_WM_SLIDE_ID" val="custom20187308_1"/>
  <p:tag name="KSO_WM_TEMPLATE_SUBCATEGORY" val="0"/>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187308"/>
  <p:tag name="KSO_WM_SLIDE_LAYOUT" val="a_b"/>
  <p:tag name="KSO_WM_SLIDE_LAYOUT_CNT" val="1_1"/>
</p:tagLst>
</file>

<file path=ppt/tags/tag113.xml><?xml version="1.0" encoding="utf-8"?>
<p:tagLst xmlns:p="http://schemas.openxmlformats.org/presentationml/2006/main">
  <p:tag name="KSO_WM_BEAUTIFY_FLAG" val=""/>
</p:tagLst>
</file>

<file path=ppt/tags/tag114.xml><?xml version="1.0" encoding="utf-8"?>
<p:tagLst xmlns:p="http://schemas.openxmlformats.org/presentationml/2006/main">
  <p:tag name="KSO_WM_TEMPLATE_THUMBS_INDEX" val="1"/>
  <p:tag name="KSO_WM_SLIDE_ID" val="custom20187308_1"/>
  <p:tag name="KSO_WM_TEMPLATE_SUBCATEGORY" val="0"/>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187308"/>
  <p:tag name="KSO_WM_SLIDE_LAYOUT" val="a_b"/>
  <p:tag name="KSO_WM_SLIDE_LAYOUT_CNT" val="1_1"/>
</p:tagLst>
</file>

<file path=ppt/tags/tag115.xml><?xml version="1.0" encoding="utf-8"?>
<p:tagLst xmlns:p="http://schemas.openxmlformats.org/presentationml/2006/main">
  <p:tag name="KSO_WM_TEMPLATE_THUMBS_INDEX" val="1"/>
  <p:tag name="KSO_WM_SLIDE_ID" val="custom20187308_1"/>
  <p:tag name="KSO_WM_TEMPLATE_SUBCATEGORY" val="0"/>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187308"/>
  <p:tag name="KSO_WM_SLIDE_LAYOUT" val="a_b"/>
  <p:tag name="KSO_WM_SLIDE_LAYOUT_CNT" val="1_1"/>
  <p:tag name="KSO_WM_SLIDE_MODEL_TYPE" val="cover"/>
</p:tagLst>
</file>

<file path=ppt/tags/tag116.xml><?xml version="1.0" encoding="utf-8"?>
<p:tagLst xmlns:p="http://schemas.openxmlformats.org/presentationml/2006/main">
  <p:tag name="COMMONDATA" val="eyJoZGlkIjoiYzZkNzQ4ZWFiZmQ4NTRhOWRkZTk3YTMwMjlmMmZhYmUifQ=="/>
  <p:tag name="commondata" val="eyJoZGlkIjoiYWFlMmE3ODM4MzI3YjliNDM0MWM0Njc2MmU2YTg3MjYifQ=="/>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187308"/>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187308"/>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1.xml><?xml version="1.0" encoding="utf-8"?>
<p:tagLst xmlns:p="http://schemas.openxmlformats.org/presentationml/2006/main">
  <p:tag name="KSO_WM_TEMPLATE_THUMBS_INDEX" val="1"/>
  <p:tag name="KSO_WM_TEMPLATE_SUBCATEGORY" val="0"/>
  <p:tag name="KSO_WM_TAG_VERSION" val="1.0"/>
  <p:tag name="KSO_WM_BEAUTIFY_FLAG" val="#wm#"/>
  <p:tag name="KSO_WM_TEMPLATE_CATEGORY" val="custom"/>
  <p:tag name="KSO_WM_TEMPLATE_INDEX" val="20187308"/>
</p:tagLst>
</file>

<file path=ppt/tags/tag62.xml><?xml version="1.0" encoding="utf-8"?>
<p:tagLst xmlns:p="http://schemas.openxmlformats.org/presentationml/2006/main">
  <p:tag name="KSO_WM_TEMPLATE_THUMBS_INDEX" val="1"/>
  <p:tag name="KSO_WM_SLIDE_ID" val="custom20187308_1"/>
  <p:tag name="KSO_WM_TEMPLATE_SUBCATEGORY" val="0"/>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187308"/>
  <p:tag name="KSO_WM_SLIDE_LAYOUT" val="a_b"/>
  <p:tag name="KSO_WM_SLIDE_LAYOUT_CNT" val="1_1"/>
  <p:tag name="KSO_WM_SLIDE_MODEL_TYPE" val="cover"/>
</p:tagLst>
</file>

<file path=ppt/tags/tag63.xml><?xml version="1.0" encoding="utf-8"?>
<p:tagLst xmlns:p="http://schemas.openxmlformats.org/presentationml/2006/main">
  <p:tag name="KSO_WM_TEMPLATE_THUMBS_INDEX" val="1"/>
  <p:tag name="KSO_WM_SLIDE_ID" val="custom20187308_1"/>
  <p:tag name="KSO_WM_TEMPLATE_SUBCATEGORY" val="0"/>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187308"/>
  <p:tag name="KSO_WM_SLIDE_LAYOUT" val="a_b"/>
  <p:tag name="KSO_WM_SLIDE_LAYOUT_CNT" val="1_1"/>
</p:tagLst>
</file>

<file path=ppt/tags/tag64.xml><?xml version="1.0" encoding="utf-8"?>
<p:tagLst xmlns:p="http://schemas.openxmlformats.org/presentationml/2006/main">
  <p:tag name="KSO_WM_TEMPLATE_THUMBS_INDEX" val="1"/>
  <p:tag name="KSO_WM_SLIDE_ID" val="custom20187308_1"/>
  <p:tag name="KSO_WM_TEMPLATE_SUBCATEGORY" val="0"/>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187308"/>
  <p:tag name="KSO_WM_SLIDE_LAYOUT" val="a_b"/>
  <p:tag name="KSO_WM_SLIDE_LAYOUT_CNT" val="1_1"/>
</p:tagLst>
</file>

<file path=ppt/tags/tag65.xml><?xml version="1.0" encoding="utf-8"?>
<p:tagLst xmlns:p="http://schemas.openxmlformats.org/presentationml/2006/main">
  <p:tag name="KSO_WM_TEMPLATE_THUMBS_INDEX" val="1"/>
  <p:tag name="KSO_WM_SLIDE_ID" val="custom20187308_1"/>
  <p:tag name="KSO_WM_TEMPLATE_SUBCATEGORY" val="0"/>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187308"/>
  <p:tag name="KSO_WM_SLIDE_LAYOUT" val="a_b"/>
  <p:tag name="KSO_WM_SLIDE_LAYOUT_CNT" val="1_1"/>
</p:tagLst>
</file>

<file path=ppt/tags/tag66.xml><?xml version="1.0" encoding="utf-8"?>
<p:tagLst xmlns:p="http://schemas.openxmlformats.org/presentationml/2006/main">
  <p:tag name="KSO_WM_TEMPLATE_THUMBS_INDEX" val="1"/>
  <p:tag name="KSO_WM_SLIDE_ID" val="custom20187308_1"/>
  <p:tag name="KSO_WM_TEMPLATE_SUBCATEGORY" val="0"/>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187308"/>
  <p:tag name="KSO_WM_SLIDE_LAYOUT" val="a_b"/>
  <p:tag name="KSO_WM_SLIDE_LAYOUT_CNT" val="1_1"/>
</p:tagLst>
</file>

<file path=ppt/tags/tag67.xml><?xml version="1.0" encoding="utf-8"?>
<p:tagLst xmlns:p="http://schemas.openxmlformats.org/presentationml/2006/main">
  <p:tag name="KSO_WM_BEAUTIFY_FLAG" val=""/>
</p:tagLst>
</file>

<file path=ppt/tags/tag68.xml><?xml version="1.0" encoding="utf-8"?>
<p:tagLst xmlns:p="http://schemas.openxmlformats.org/presentationml/2006/main">
  <p:tag name="KSO_WM_TEMPLATE_THUMBS_INDEX" val="1"/>
  <p:tag name="KSO_WM_SLIDE_ID" val="custom20187308_1"/>
  <p:tag name="KSO_WM_TEMPLATE_SUBCATEGORY" val="0"/>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187308"/>
  <p:tag name="KSO_WM_SLIDE_LAYOUT" val="a_b"/>
  <p:tag name="KSO_WM_SLIDE_LAYOUT_CNT" val="1_1"/>
</p:tagLst>
</file>

<file path=ppt/tags/tag69.xml><?xml version="1.0" encoding="utf-8"?>
<p:tagLst xmlns:p="http://schemas.openxmlformats.org/presentationml/2006/main">
  <p:tag name="KSO_WM_BEAUTIFY_FLAG" val=""/>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0.xml><?xml version="1.0" encoding="utf-8"?>
<p:tagLst xmlns:p="http://schemas.openxmlformats.org/presentationml/2006/main">
  <p:tag name="KSO_WM_TEMPLATE_THUMBS_INDEX" val="1"/>
  <p:tag name="KSO_WM_SLIDE_ID" val="custom20187308_1"/>
  <p:tag name="KSO_WM_TEMPLATE_SUBCATEGORY" val="0"/>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187308"/>
  <p:tag name="KSO_WM_SLIDE_LAYOUT" val="a_b"/>
  <p:tag name="KSO_WM_SLIDE_LAYOUT_CNT" val="1_1"/>
</p:tagLst>
</file>

<file path=ppt/tags/tag71.xml><?xml version="1.0" encoding="utf-8"?>
<p:tagLst xmlns:p="http://schemas.openxmlformats.org/presentationml/2006/main">
  <p:tag name="KSO_WM_BEAUTIFY_FLAG" val=""/>
</p:tagLst>
</file>

<file path=ppt/tags/tag72.xml><?xml version="1.0" encoding="utf-8"?>
<p:tagLst xmlns:p="http://schemas.openxmlformats.org/presentationml/2006/main">
  <p:tag name="KSO_WM_BEAUTIFY_FLAG" val=""/>
</p:tagLst>
</file>

<file path=ppt/tags/tag73.xml><?xml version="1.0" encoding="utf-8"?>
<p:tagLst xmlns:p="http://schemas.openxmlformats.org/presentationml/2006/main">
  <p:tag name="KSO_WM_BEAUTIFY_FLAG" val=""/>
</p:tagLst>
</file>

<file path=ppt/tags/tag74.xml><?xml version="1.0" encoding="utf-8"?>
<p:tagLst xmlns:p="http://schemas.openxmlformats.org/presentationml/2006/main">
  <p:tag name="KSO_WM_TEMPLATE_THUMBS_INDEX" val="1"/>
  <p:tag name="KSO_WM_SLIDE_ID" val="custom20187308_1"/>
  <p:tag name="KSO_WM_TEMPLATE_SUBCATEGORY" val="0"/>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187308"/>
  <p:tag name="KSO_WM_SLIDE_LAYOUT" val="a_b"/>
  <p:tag name="KSO_WM_SLIDE_LAYOUT_CNT" val="1_1"/>
</p:tagLst>
</file>

<file path=ppt/tags/tag75.xml><?xml version="1.0" encoding="utf-8"?>
<p:tagLst xmlns:p="http://schemas.openxmlformats.org/presentationml/2006/main">
  <p:tag name="KSO_WM_BEAUTIFY_FLAG" val=""/>
</p:tagLst>
</file>

<file path=ppt/tags/tag76.xml><?xml version="1.0" encoding="utf-8"?>
<p:tagLst xmlns:p="http://schemas.openxmlformats.org/presentationml/2006/main">
  <p:tag name="KSO_WM_BEAUTIFY_FLAG" val=""/>
</p:tagLst>
</file>

<file path=ppt/tags/tag77.xml><?xml version="1.0" encoding="utf-8"?>
<p:tagLst xmlns:p="http://schemas.openxmlformats.org/presentationml/2006/main">
  <p:tag name="KSO_WM_TEMPLATE_THUMBS_INDEX" val="1"/>
  <p:tag name="KSO_WM_SLIDE_ID" val="custom20187308_1"/>
  <p:tag name="KSO_WM_TEMPLATE_SUBCATEGORY" val="0"/>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187308"/>
  <p:tag name="KSO_WM_SLIDE_LAYOUT" val="a_b"/>
  <p:tag name="KSO_WM_SLIDE_LAYOUT_CNT" val="1_1"/>
</p:tagLst>
</file>

<file path=ppt/tags/tag78.xml><?xml version="1.0" encoding="utf-8"?>
<p:tagLst xmlns:p="http://schemas.openxmlformats.org/presentationml/2006/main">
  <p:tag name="KSO_WM_BEAUTIFY_FLAG" val=""/>
</p:tagLst>
</file>

<file path=ppt/tags/tag79.xml><?xml version="1.0" encoding="utf-8"?>
<p:tagLst xmlns:p="http://schemas.openxmlformats.org/presentationml/2006/main">
  <p:tag name="KSO_WM_BEAUTIFY_FLAG" val=""/>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0.xml><?xml version="1.0" encoding="utf-8"?>
<p:tagLst xmlns:p="http://schemas.openxmlformats.org/presentationml/2006/main">
  <p:tag name="KSO_WM_TEMPLATE_THUMBS_INDEX" val="1"/>
  <p:tag name="KSO_WM_SLIDE_ID" val="custom20187308_1"/>
  <p:tag name="KSO_WM_TEMPLATE_SUBCATEGORY" val="0"/>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187308"/>
  <p:tag name="KSO_WM_SLIDE_LAYOUT" val="a_b"/>
  <p:tag name="KSO_WM_SLIDE_LAYOUT_CNT" val="1_1"/>
</p:tagLst>
</file>

<file path=ppt/tags/tag81.xml><?xml version="1.0" encoding="utf-8"?>
<p:tagLst xmlns:p="http://schemas.openxmlformats.org/presentationml/2006/main">
  <p:tag name="KSO_WM_TEMPLATE_THUMBS_INDEX" val="1"/>
  <p:tag name="KSO_WM_SLIDE_ID" val="custom20187308_1"/>
  <p:tag name="KSO_WM_TEMPLATE_SUBCATEGORY" val="0"/>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187308"/>
  <p:tag name="KSO_WM_SLIDE_LAYOUT" val="a_b"/>
  <p:tag name="KSO_WM_SLIDE_LAYOUT_CNT" val="1_1"/>
</p:tagLst>
</file>

<file path=ppt/tags/tag82.xml><?xml version="1.0" encoding="utf-8"?>
<p:tagLst xmlns:p="http://schemas.openxmlformats.org/presentationml/2006/main">
  <p:tag name="KSO_WM_BEAUTIFY_FLAG" val=""/>
</p:tagLst>
</file>

<file path=ppt/tags/tag83.xml><?xml version="1.0" encoding="utf-8"?>
<p:tagLst xmlns:p="http://schemas.openxmlformats.org/presentationml/2006/main">
  <p:tag name="KSO_WM_TEMPLATE_THUMBS_INDEX" val="1"/>
  <p:tag name="KSO_WM_SLIDE_ID" val="custom20187308_1"/>
  <p:tag name="KSO_WM_TEMPLATE_SUBCATEGORY" val="0"/>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187308"/>
  <p:tag name="KSO_WM_SLIDE_LAYOUT" val="a_b"/>
  <p:tag name="KSO_WM_SLIDE_LAYOUT_CNT" val="1_1"/>
</p:tagLst>
</file>

<file path=ppt/tags/tag84.xml><?xml version="1.0" encoding="utf-8"?>
<p:tagLst xmlns:p="http://schemas.openxmlformats.org/presentationml/2006/main">
  <p:tag name="KSO_WM_BEAUTIFY_FLAG" val=""/>
</p:tagLst>
</file>

<file path=ppt/tags/tag85.xml><?xml version="1.0" encoding="utf-8"?>
<p:tagLst xmlns:p="http://schemas.openxmlformats.org/presentationml/2006/main">
  <p:tag name="KSO_WM_TEMPLATE_THUMBS_INDEX" val="1"/>
  <p:tag name="KSO_WM_SLIDE_ID" val="custom20187308_1"/>
  <p:tag name="KSO_WM_TEMPLATE_SUBCATEGORY" val="0"/>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187308"/>
  <p:tag name="KSO_WM_SLIDE_LAYOUT" val="a_b"/>
  <p:tag name="KSO_WM_SLIDE_LAYOUT_CNT" val="1_1"/>
</p:tagLst>
</file>

<file path=ppt/tags/tag86.xml><?xml version="1.0" encoding="utf-8"?>
<p:tagLst xmlns:p="http://schemas.openxmlformats.org/presentationml/2006/main">
  <p:tag name="KSO_WM_TEMPLATE_THUMBS_INDEX" val="1"/>
  <p:tag name="KSO_WM_SLIDE_ID" val="custom20187308_1"/>
  <p:tag name="KSO_WM_TEMPLATE_SUBCATEGORY" val="0"/>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187308"/>
  <p:tag name="KSO_WM_SLIDE_LAYOUT" val="a_b"/>
  <p:tag name="KSO_WM_SLIDE_LAYOUT_CNT" val="1_1"/>
</p:tagLst>
</file>

<file path=ppt/tags/tag87.xml><?xml version="1.0" encoding="utf-8"?>
<p:tagLst xmlns:p="http://schemas.openxmlformats.org/presentationml/2006/main">
  <p:tag name="KSO_WM_BEAUTIFY_FLAG" val=""/>
</p:tagLst>
</file>

<file path=ppt/tags/tag88.xml><?xml version="1.0" encoding="utf-8"?>
<p:tagLst xmlns:p="http://schemas.openxmlformats.org/presentationml/2006/main">
  <p:tag name="KSO_WM_TEMPLATE_THUMBS_INDEX" val="1"/>
  <p:tag name="KSO_WM_SLIDE_ID" val="custom20187308_1"/>
  <p:tag name="KSO_WM_TEMPLATE_SUBCATEGORY" val="0"/>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187308"/>
  <p:tag name="KSO_WM_SLIDE_LAYOUT" val="a_b"/>
  <p:tag name="KSO_WM_SLIDE_LAYOUT_CNT" val="1_1"/>
</p:tagLst>
</file>

<file path=ppt/tags/tag89.xml><?xml version="1.0" encoding="utf-8"?>
<p:tagLst xmlns:p="http://schemas.openxmlformats.org/presentationml/2006/main">
  <p:tag name="KSO_WM_TEMPLATE_THUMBS_INDEX" val="1"/>
  <p:tag name="KSO_WM_SLIDE_ID" val="custom20187308_1"/>
  <p:tag name="KSO_WM_TEMPLATE_SUBCATEGORY" val="0"/>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187308"/>
  <p:tag name="KSO_WM_SLIDE_LAYOUT" val="a_b"/>
  <p:tag name="KSO_WM_SLIDE_LAYOUT_CNT" val="1_1"/>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0.xml><?xml version="1.0" encoding="utf-8"?>
<p:tagLst xmlns:p="http://schemas.openxmlformats.org/presentationml/2006/main">
  <p:tag name="KSO_WM_BEAUTIFY_FLAG" val=""/>
</p:tagLst>
</file>

<file path=ppt/tags/tag91.xml><?xml version="1.0" encoding="utf-8"?>
<p:tagLst xmlns:p="http://schemas.openxmlformats.org/presentationml/2006/main">
  <p:tag name="KSO_WM_BEAUTIFY_FLAG" val=""/>
</p:tagLst>
</file>

<file path=ppt/tags/tag92.xml><?xml version="1.0" encoding="utf-8"?>
<p:tagLst xmlns:p="http://schemas.openxmlformats.org/presentationml/2006/main">
  <p:tag name="KSO_WM_TEMPLATE_THUMBS_INDEX" val="1"/>
  <p:tag name="KSO_WM_SLIDE_ID" val="custom20187308_1"/>
  <p:tag name="KSO_WM_TEMPLATE_SUBCATEGORY" val="0"/>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187308"/>
  <p:tag name="KSO_WM_SLIDE_LAYOUT" val="a_b"/>
  <p:tag name="KSO_WM_SLIDE_LAYOUT_CNT" val="1_1"/>
</p:tagLst>
</file>

<file path=ppt/tags/tag93.xml><?xml version="1.0" encoding="utf-8"?>
<p:tagLst xmlns:p="http://schemas.openxmlformats.org/presentationml/2006/main">
  <p:tag name="KSO_WM_BEAUTIFY_FLAG" val=""/>
</p:tagLst>
</file>

<file path=ppt/tags/tag94.xml><?xml version="1.0" encoding="utf-8"?>
<p:tagLst xmlns:p="http://schemas.openxmlformats.org/presentationml/2006/main">
  <p:tag name="KSO_WM_BEAUTIFY_FLAG" val=""/>
</p:tagLst>
</file>

<file path=ppt/tags/tag95.xml><?xml version="1.0" encoding="utf-8"?>
<p:tagLst xmlns:p="http://schemas.openxmlformats.org/presentationml/2006/main">
  <p:tag name="KSO_WM_TEMPLATE_THUMBS_INDEX" val="1"/>
  <p:tag name="KSO_WM_SLIDE_ID" val="custom20187308_1"/>
  <p:tag name="KSO_WM_TEMPLATE_SUBCATEGORY" val="0"/>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187308"/>
  <p:tag name="KSO_WM_SLIDE_LAYOUT" val="a_b"/>
  <p:tag name="KSO_WM_SLIDE_LAYOUT_CNT" val="1_1"/>
</p:tagLst>
</file>

<file path=ppt/tags/tag96.xml><?xml version="1.0" encoding="utf-8"?>
<p:tagLst xmlns:p="http://schemas.openxmlformats.org/presentationml/2006/main">
  <p:tag name="KSO_WM_BEAUTIFY_FLAG" val=""/>
</p:tagLst>
</file>

<file path=ppt/tags/tag97.xml><?xml version="1.0" encoding="utf-8"?>
<p:tagLst xmlns:p="http://schemas.openxmlformats.org/presentationml/2006/main">
  <p:tag name="KSO_WM_TEMPLATE_THUMBS_INDEX" val="1"/>
  <p:tag name="KSO_WM_SLIDE_ID" val="custom20187308_1"/>
  <p:tag name="KSO_WM_TEMPLATE_SUBCATEGORY" val="0"/>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187308"/>
  <p:tag name="KSO_WM_SLIDE_LAYOUT" val="a_b"/>
  <p:tag name="KSO_WM_SLIDE_LAYOUT_CNT" val="1_1"/>
</p:tagLst>
</file>

<file path=ppt/tags/tag98.xml><?xml version="1.0" encoding="utf-8"?>
<p:tagLst xmlns:p="http://schemas.openxmlformats.org/presentationml/2006/main">
  <p:tag name="KSO_WM_BEAUTIFY_FLAG" val=""/>
</p:tagLst>
</file>

<file path=ppt/tags/tag99.xml><?xml version="1.0" encoding="utf-8"?>
<p:tagLst xmlns:p="http://schemas.openxmlformats.org/presentationml/2006/main">
  <p:tag name="KSO_WM_BEAUTIFY_FLAG" val=""/>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5135</Words>
  <Application>WPS 演示</Application>
  <PresentationFormat>宽屏</PresentationFormat>
  <Paragraphs>257</Paragraphs>
  <Slides>30</Slides>
  <Notes>26</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30</vt:i4>
      </vt:variant>
    </vt:vector>
  </HeadingPairs>
  <TitlesOfParts>
    <vt:vector size="40" baseType="lpstr">
      <vt:lpstr>Arial</vt:lpstr>
      <vt:lpstr>宋体</vt:lpstr>
      <vt:lpstr>Wingdings</vt:lpstr>
      <vt:lpstr>微软雅黑</vt:lpstr>
      <vt:lpstr>Roboto</vt:lpstr>
      <vt:lpstr>Times New Roman</vt:lpstr>
      <vt:lpstr>Arial Unicode MS</vt:lpstr>
      <vt:lpstr>-apple-system</vt:lpstr>
      <vt:lpstr>Segoe Print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
  <cp:lastModifiedBy>Cwda.</cp:lastModifiedBy>
  <cp:revision>56</cp:revision>
  <dcterms:created xsi:type="dcterms:W3CDTF">2019-06-19T02:08:00Z</dcterms:created>
  <dcterms:modified xsi:type="dcterms:W3CDTF">2023-12-22T11:42:45Z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2052-12.1.0.15990</vt:lpwstr>
  </property>
  <property fmtid="{D5CDD505-2E9C-101B-9397-08002B2CF9AE}" pid="3" name="ICV">
    <vt:lpwstr>8DEB64ACEF2E463890B07AAA0006C2FF_12</vt:lpwstr>
  </property>
</Properties>
</file>